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sldIdLst>
    <p:sldId id="256" r:id="rId2"/>
    <p:sldId id="257" r:id="rId3"/>
    <p:sldId id="276" r:id="rId4"/>
    <p:sldId id="262" r:id="rId5"/>
    <p:sldId id="271" r:id="rId6"/>
    <p:sldId id="288" r:id="rId7"/>
    <p:sldId id="266" r:id="rId8"/>
    <p:sldId id="291" r:id="rId9"/>
    <p:sldId id="289" r:id="rId10"/>
    <p:sldId id="263" r:id="rId11"/>
    <p:sldId id="269" r:id="rId12"/>
    <p:sldId id="290" r:id="rId13"/>
    <p:sldId id="283" r:id="rId14"/>
    <p:sldId id="273" r:id="rId15"/>
    <p:sldId id="284" r:id="rId16"/>
  </p:sldIdLst>
  <p:sldSz cx="12192000" cy="6858000"/>
  <p:notesSz cx="6858000" cy="9144000"/>
  <p:embeddedFontLst>
    <p:embeddedFont>
      <p:font typeface="等线" panose="02010600030101010101" pitchFamily="2" charset="-122"/>
      <p:regular r:id="rId17"/>
      <p:bold r:id="rId18"/>
    </p:embeddedFont>
    <p:embeddedFont>
      <p:font typeface="等线 Light" panose="02010600030101010101" pitchFamily="2" charset="-122"/>
      <p:regular r:id="rId19"/>
    </p:embeddedFont>
    <p:embeddedFont>
      <p:font typeface="微软雅黑 Light" panose="020B0502040204020203" pitchFamily="34" charset="-122"/>
      <p:regular r:id="rId2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F3FA"/>
    <a:srgbClr val="9FEBD0"/>
    <a:srgbClr val="53FBCF"/>
    <a:srgbClr val="D5FFEA"/>
    <a:srgbClr val="D6FEE8"/>
    <a:srgbClr val="9FFFCF"/>
    <a:srgbClr val="EBFFF5"/>
    <a:srgbClr val="293D65"/>
    <a:srgbClr val="D5FFEB"/>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2" autoAdjust="0"/>
    <p:restoredTop sz="94660"/>
  </p:normalViewPr>
  <p:slideViewPr>
    <p:cSldViewPr snapToGrid="0">
      <p:cViewPr>
        <p:scale>
          <a:sx n="100" d="100"/>
          <a:sy n="100" d="100"/>
        </p:scale>
        <p:origin x="330"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jp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2.pn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18943784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1629115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2811615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2423517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1213298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3960923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3905750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41403956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2000070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24079152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2777672B-F897-48D8-BC2C-860D75A23743}" type="datetimeFigureOut">
              <a:rPr lang="zh-CN" altLang="en-US" smtClean="0"/>
              <a:t>2024/10/8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26222999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77672B-F897-48D8-BC2C-860D75A23743}" type="datetimeFigureOut">
              <a:rPr lang="zh-CN" altLang="en-US" smtClean="0"/>
              <a:t>2024/10/8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A0F778-FC94-4656-A368-4EB31B084E1F}" type="slidenum">
              <a:rPr lang="zh-CN" altLang="en-US" smtClean="0"/>
              <a:t>‹#›</a:t>
            </a:fld>
            <a:endParaRPr lang="zh-CN" altLang="en-US"/>
          </a:p>
        </p:txBody>
      </p:sp>
    </p:spTree>
    <p:extLst>
      <p:ext uri="{BB962C8B-B14F-4D97-AF65-F5344CB8AC3E}">
        <p14:creationId xmlns:p14="http://schemas.microsoft.com/office/powerpoint/2010/main" val="15909475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8.jpg"/><Relationship Id="rId5" Type="http://schemas.openxmlformats.org/officeDocument/2006/relationships/image" Target="../media/image17.jpg"/><Relationship Id="rId4" Type="http://schemas.openxmlformats.org/officeDocument/2006/relationships/image" Target="../media/image16.jp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9.jpg"/><Relationship Id="rId3" Type="http://schemas.microsoft.com/office/2007/relationships/hdphoto" Target="../media/hdphoto1.wdp"/><Relationship Id="rId7"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jp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5.jp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华师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grpSp>
        <p:nvGrpSpPr>
          <p:cNvPr id="7" name="横线"/>
          <p:cNvGrpSpPr/>
          <p:nvPr/>
        </p:nvGrpSpPr>
        <p:grpSpPr>
          <a:xfrm>
            <a:off x="2514600" y="2242596"/>
            <a:ext cx="7620000" cy="1687287"/>
            <a:chOff x="2514600" y="2242596"/>
            <a:chExt cx="7620000" cy="1687287"/>
          </a:xfrm>
        </p:grpSpPr>
        <p:cxnSp>
          <p:nvCxnSpPr>
            <p:cNvPr id="3" name="直接连接符 2"/>
            <p:cNvCxnSpPr/>
            <p:nvPr/>
          </p:nvCxnSpPr>
          <p:spPr>
            <a:xfrm>
              <a:off x="2514600" y="2242596"/>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2623457" y="3929883"/>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pic>
        <p:nvPicPr>
          <p:cNvPr id="4" name="华南师范大学logo"/>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05626" y="1008457"/>
            <a:ext cx="2862078" cy="1057658"/>
          </a:xfrm>
          <a:prstGeom prst="rect">
            <a:avLst/>
          </a:prstGeom>
        </p:spPr>
      </p:pic>
      <p:sp>
        <p:nvSpPr>
          <p:cNvPr id="8" name="主标题"/>
          <p:cNvSpPr txBox="1"/>
          <p:nvPr/>
        </p:nvSpPr>
        <p:spPr>
          <a:xfrm>
            <a:off x="-2021237" y="2606355"/>
            <a:ext cx="16515804" cy="1107996"/>
          </a:xfrm>
          <a:prstGeom prst="rect">
            <a:avLst/>
          </a:prstGeom>
          <a:noFill/>
        </p:spPr>
        <p:txBody>
          <a:bodyPr wrap="square" rtlCol="0">
            <a:spAutoFit/>
          </a:bodyPr>
          <a:lstStyle/>
          <a:p>
            <a:pPr algn="ctr"/>
            <a:r>
              <a:rPr lang="zh-CN" altLang="en-US" sz="6600" dirty="0">
                <a:solidFill>
                  <a:schemeClr val="bg2">
                    <a:lumMod val="50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移动应用开发：模因图索引器</a:t>
            </a:r>
          </a:p>
        </p:txBody>
      </p:sp>
      <p:sp>
        <p:nvSpPr>
          <p:cNvPr id="10" name="汇报人"/>
          <p:cNvSpPr txBox="1"/>
          <p:nvPr/>
        </p:nvSpPr>
        <p:spPr>
          <a:xfrm>
            <a:off x="1940794" y="4948490"/>
            <a:ext cx="3716383" cy="400110"/>
          </a:xfrm>
          <a:prstGeom prst="rect">
            <a:avLst/>
          </a:prstGeom>
          <a:noFill/>
        </p:spPr>
        <p:txBody>
          <a:bodyPr wrap="square" rtlCol="0">
            <a:spAutoFit/>
          </a:bodyPr>
          <a:lstStyle/>
          <a:p>
            <a:r>
              <a:rPr lang="zh-CN" altLang="en-US" sz="2000" dirty="0">
                <a:solidFill>
                  <a:schemeClr val="bg2">
                    <a:lumMod val="50000"/>
                  </a:schemeClr>
                </a:solidFill>
              </a:rPr>
              <a:t>汇报人：姜卜宁</a:t>
            </a:r>
            <a:endParaRPr lang="en-US" altLang="zh-CN" sz="2000" dirty="0">
              <a:solidFill>
                <a:schemeClr val="bg2">
                  <a:lumMod val="50000"/>
                </a:schemeClr>
              </a:solidFill>
            </a:endParaRPr>
          </a:p>
        </p:txBody>
      </p:sp>
      <p:sp>
        <p:nvSpPr>
          <p:cNvPr id="19" name="日期"/>
          <p:cNvSpPr txBox="1"/>
          <p:nvPr/>
        </p:nvSpPr>
        <p:spPr>
          <a:xfrm>
            <a:off x="8562703" y="4948490"/>
            <a:ext cx="3716383" cy="400110"/>
          </a:xfrm>
          <a:prstGeom prst="rect">
            <a:avLst/>
          </a:prstGeom>
          <a:noFill/>
        </p:spPr>
        <p:txBody>
          <a:bodyPr wrap="square" rtlCol="0">
            <a:spAutoFit/>
          </a:bodyPr>
          <a:lstStyle/>
          <a:p>
            <a:r>
              <a:rPr lang="zh-CN" altLang="en-US" sz="2000" dirty="0">
                <a:solidFill>
                  <a:schemeClr val="bg2">
                    <a:lumMod val="50000"/>
                  </a:schemeClr>
                </a:solidFill>
              </a:rPr>
              <a:t>日期：</a:t>
            </a:r>
            <a:r>
              <a:rPr lang="en-US" altLang="zh-CN" sz="2000" dirty="0">
                <a:solidFill>
                  <a:schemeClr val="bg2">
                    <a:lumMod val="50000"/>
                  </a:schemeClr>
                </a:solidFill>
              </a:rPr>
              <a:t>9-10-2024</a:t>
            </a:r>
          </a:p>
        </p:txBody>
      </p:sp>
      <p:grpSp>
        <p:nvGrpSpPr>
          <p:cNvPr id="6" name="箭头"/>
          <p:cNvGrpSpPr/>
          <p:nvPr/>
        </p:nvGrpSpPr>
        <p:grpSpPr>
          <a:xfrm>
            <a:off x="11023927" y="5985311"/>
            <a:ext cx="1136138" cy="556172"/>
            <a:chOff x="11023927" y="5985311"/>
            <a:chExt cx="1136138" cy="556172"/>
          </a:xfrm>
        </p:grpSpPr>
        <p:pic>
          <p:nvPicPr>
            <p:cNvPr id="24" name="图片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77547" y="5997844"/>
              <a:ext cx="882518" cy="543639"/>
            </a:xfrm>
            <a:prstGeom prst="rect">
              <a:avLst/>
            </a:prstGeom>
          </p:spPr>
        </p:pic>
        <p:pic>
          <p:nvPicPr>
            <p:cNvPr id="25" name="图片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023927" y="5985311"/>
              <a:ext cx="882518" cy="543639"/>
            </a:xfrm>
            <a:prstGeom prst="rect">
              <a:avLst/>
            </a:prstGeom>
          </p:spPr>
        </p:pic>
      </p:grpSp>
      <p:pic>
        <p:nvPicPr>
          <p:cNvPr id="29" name="图片 2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277547" y="172748"/>
            <a:ext cx="761713" cy="835709"/>
          </a:xfrm>
          <a:prstGeom prst="rect">
            <a:avLst/>
          </a:prstGeom>
        </p:spPr>
      </p:pic>
    </p:spTree>
    <p:extLst>
      <p:ext uri="{BB962C8B-B14F-4D97-AF65-F5344CB8AC3E}">
        <p14:creationId xmlns:p14="http://schemas.microsoft.com/office/powerpoint/2010/main" val="268598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additive="base">
                                        <p:cTn id="34" dur="500" fill="hold"/>
                                        <p:tgtEl>
                                          <p:spTgt spid="6"/>
                                        </p:tgtEl>
                                        <p:attrNameLst>
                                          <p:attrName>ppt_x</p:attrName>
                                        </p:attrNameLst>
                                      </p:cBhvr>
                                      <p:tavLst>
                                        <p:tav tm="0">
                                          <p:val>
                                            <p:strVal val="#ppt_x"/>
                                          </p:val>
                                        </p:tav>
                                        <p:tav tm="100000">
                                          <p:val>
                                            <p:strVal val="#ppt_x"/>
                                          </p:val>
                                        </p:tav>
                                      </p:tavLst>
                                    </p:anim>
                                    <p:anim calcmode="lin" valueType="num">
                                      <p:cBhvr additive="base">
                                        <p:cTn id="3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sp>
        <p:nvSpPr>
          <p:cNvPr id="15" name="白框"/>
          <p:cNvSpPr/>
          <p:nvPr/>
        </p:nvSpPr>
        <p:spPr>
          <a:xfrm>
            <a:off x="0" y="0"/>
            <a:ext cx="12192000" cy="1070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大标题"/>
          <p:cNvSpPr txBox="1"/>
          <p:nvPr/>
        </p:nvSpPr>
        <p:spPr>
          <a:xfrm>
            <a:off x="250256" y="243017"/>
            <a:ext cx="4445780" cy="584775"/>
          </a:xfrm>
          <a:prstGeom prst="rect">
            <a:avLst/>
          </a:prstGeom>
          <a:noFill/>
        </p:spPr>
        <p:txBody>
          <a:bodyPr wrap="square" rtlCol="0">
            <a:spAutoFit/>
          </a:bodyPr>
          <a:lstStyle/>
          <a:p>
            <a:pPr algn="just"/>
            <a:r>
              <a:rPr lang="zh-CN" altLang="en-US"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设计核心</a:t>
            </a:r>
            <a:r>
              <a:rPr lang="en-US" altLang="zh-CN"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a:t>
            </a:r>
            <a:r>
              <a:rPr lang="zh-CN" altLang="en-US"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主要功能</a:t>
            </a:r>
          </a:p>
        </p:txBody>
      </p:sp>
      <p:sp>
        <p:nvSpPr>
          <p:cNvPr id="5" name="文本框 4">
            <a:extLst>
              <a:ext uri="{FF2B5EF4-FFF2-40B4-BE49-F238E27FC236}">
                <a16:creationId xmlns:a16="http://schemas.microsoft.com/office/drawing/2014/main" id="{1A48579F-5661-4AA6-9E24-D8FF47C5039E}"/>
              </a:ext>
            </a:extLst>
          </p:cNvPr>
          <p:cNvSpPr txBox="1"/>
          <p:nvPr/>
        </p:nvSpPr>
        <p:spPr>
          <a:xfrm>
            <a:off x="404121" y="1397674"/>
            <a:ext cx="5838458" cy="2308324"/>
          </a:xfrm>
          <a:prstGeom prst="rect">
            <a:avLst/>
          </a:prstGeom>
          <a:noFill/>
        </p:spPr>
        <p:txBody>
          <a:bodyPr wrap="none" rtlCol="0">
            <a:spAutoFit/>
          </a:bodyPr>
          <a:lstStyle/>
          <a:p>
            <a:r>
              <a:rPr lang="zh-CN" altLang="en-US" dirty="0"/>
              <a:t>面向用户：</a:t>
            </a:r>
            <a:endParaRPr lang="en-US" altLang="zh-CN" dirty="0"/>
          </a:p>
          <a:p>
            <a:endParaRPr lang="en-US" altLang="zh-CN" dirty="0"/>
          </a:p>
          <a:p>
            <a:r>
              <a:rPr lang="en-US" altLang="zh-CN" dirty="0"/>
              <a:t>· </a:t>
            </a:r>
            <a:r>
              <a:rPr lang="zh-CN" altLang="en-US" dirty="0"/>
              <a:t>用户选择投入待建立索引的图片</a:t>
            </a:r>
            <a:r>
              <a:rPr lang="en-US" altLang="zh-CN" dirty="0"/>
              <a:t>/</a:t>
            </a:r>
            <a:r>
              <a:rPr lang="zh-CN" altLang="en-US" dirty="0"/>
              <a:t>相册</a:t>
            </a:r>
            <a:endParaRPr lang="en-US" altLang="zh-CN" dirty="0"/>
          </a:p>
          <a:p>
            <a:endParaRPr lang="en-US" altLang="zh-CN" dirty="0"/>
          </a:p>
          <a:p>
            <a:r>
              <a:rPr lang="en-US" altLang="zh-CN" dirty="0"/>
              <a:t>· </a:t>
            </a:r>
            <a:r>
              <a:rPr lang="zh-CN" altLang="en-US" dirty="0"/>
              <a:t>用户输入关键词获取已经建立索引的图片</a:t>
            </a:r>
            <a:endParaRPr lang="en-US" altLang="zh-CN" dirty="0"/>
          </a:p>
          <a:p>
            <a:endParaRPr lang="en-US" altLang="zh-CN" dirty="0"/>
          </a:p>
          <a:p>
            <a:r>
              <a:rPr lang="en-US" altLang="zh-CN" dirty="0"/>
              <a:t>· </a:t>
            </a:r>
            <a:r>
              <a:rPr lang="zh-CN" altLang="en-US" dirty="0"/>
              <a:t>设置，调整字体大小、界面颜色、待选图片数等自定义</a:t>
            </a:r>
            <a:endParaRPr lang="en-US" altLang="zh-CN" dirty="0"/>
          </a:p>
          <a:p>
            <a:r>
              <a:rPr lang="zh-CN" altLang="en-US" dirty="0"/>
              <a:t>美化类功能</a:t>
            </a:r>
          </a:p>
        </p:txBody>
      </p:sp>
      <p:sp>
        <p:nvSpPr>
          <p:cNvPr id="7" name="文本框 6">
            <a:extLst>
              <a:ext uri="{FF2B5EF4-FFF2-40B4-BE49-F238E27FC236}">
                <a16:creationId xmlns:a16="http://schemas.microsoft.com/office/drawing/2014/main" id="{EE7DF145-5C9F-4CEE-825C-75A839E2D6A5}"/>
              </a:ext>
            </a:extLst>
          </p:cNvPr>
          <p:cNvSpPr txBox="1"/>
          <p:nvPr/>
        </p:nvSpPr>
        <p:spPr>
          <a:xfrm>
            <a:off x="6096000" y="4420167"/>
            <a:ext cx="5261377" cy="2031325"/>
          </a:xfrm>
          <a:prstGeom prst="rect">
            <a:avLst/>
          </a:prstGeom>
          <a:noFill/>
        </p:spPr>
        <p:txBody>
          <a:bodyPr wrap="none" rtlCol="0">
            <a:spAutoFit/>
          </a:bodyPr>
          <a:lstStyle/>
          <a:p>
            <a:r>
              <a:rPr lang="zh-CN" altLang="en-US" dirty="0"/>
              <a:t>后台：</a:t>
            </a:r>
            <a:endParaRPr lang="en-US" altLang="zh-CN" dirty="0"/>
          </a:p>
          <a:p>
            <a:endParaRPr lang="en-US" altLang="zh-CN" dirty="0"/>
          </a:p>
          <a:p>
            <a:r>
              <a:rPr lang="en-US" altLang="zh-CN" dirty="0"/>
              <a:t>· </a:t>
            </a:r>
            <a:r>
              <a:rPr lang="zh-CN" altLang="en-US" dirty="0"/>
              <a:t>根据用户上传的图片建立关键词</a:t>
            </a:r>
            <a:r>
              <a:rPr lang="en-US" altLang="zh-CN" dirty="0"/>
              <a:t>-</a:t>
            </a:r>
            <a:r>
              <a:rPr lang="zh-CN" altLang="en-US" dirty="0"/>
              <a:t>地址对应数据库</a:t>
            </a:r>
            <a:endParaRPr lang="en-US" altLang="zh-CN" dirty="0"/>
          </a:p>
          <a:p>
            <a:endParaRPr lang="en-US" altLang="zh-CN" dirty="0"/>
          </a:p>
          <a:p>
            <a:r>
              <a:rPr lang="en-US" altLang="zh-CN" dirty="0"/>
              <a:t>· </a:t>
            </a:r>
            <a:r>
              <a:rPr lang="zh-CN" altLang="en-US" dirty="0"/>
              <a:t>通过搜索算法返回关键词对应的地址</a:t>
            </a:r>
            <a:endParaRPr lang="en-US" altLang="zh-CN" dirty="0"/>
          </a:p>
          <a:p>
            <a:endParaRPr lang="en-US" altLang="zh-CN" dirty="0"/>
          </a:p>
          <a:p>
            <a:r>
              <a:rPr lang="zh-CN" altLang="en-US" dirty="0"/>
              <a:t>（</a:t>
            </a:r>
            <a:r>
              <a:rPr lang="en-US" altLang="zh-CN" dirty="0"/>
              <a:t>· </a:t>
            </a:r>
            <a:r>
              <a:rPr lang="zh-CN" altLang="en-US" dirty="0"/>
              <a:t>根据数据库的大小，数据可能需要压缩）</a:t>
            </a:r>
          </a:p>
        </p:txBody>
      </p:sp>
    </p:spTree>
    <p:extLst>
      <p:ext uri="{BB962C8B-B14F-4D97-AF65-F5344CB8AC3E}">
        <p14:creationId xmlns:p14="http://schemas.microsoft.com/office/powerpoint/2010/main" val="1802160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5"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sp>
        <p:nvSpPr>
          <p:cNvPr id="3" name="白框"/>
          <p:cNvSpPr/>
          <p:nvPr/>
        </p:nvSpPr>
        <p:spPr>
          <a:xfrm>
            <a:off x="0" y="0"/>
            <a:ext cx="12192000" cy="1070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大标题"/>
          <p:cNvSpPr txBox="1"/>
          <p:nvPr/>
        </p:nvSpPr>
        <p:spPr>
          <a:xfrm>
            <a:off x="288758" y="243017"/>
            <a:ext cx="4407279" cy="584775"/>
          </a:xfrm>
          <a:prstGeom prst="rect">
            <a:avLst/>
          </a:prstGeom>
          <a:noFill/>
        </p:spPr>
        <p:txBody>
          <a:bodyPr wrap="square" rtlCol="0">
            <a:spAutoFit/>
          </a:bodyPr>
          <a:lstStyle/>
          <a:p>
            <a:pPr algn="just"/>
            <a:r>
              <a:rPr lang="zh-CN" altLang="en-US"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设计核心</a:t>
            </a:r>
            <a:r>
              <a:rPr lang="en-US" altLang="zh-CN"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a:t>
            </a:r>
            <a:r>
              <a:rPr lang="zh-CN" altLang="en-US"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界面概念</a:t>
            </a:r>
          </a:p>
        </p:txBody>
      </p:sp>
      <p:sp>
        <p:nvSpPr>
          <p:cNvPr id="5" name="矩形 4">
            <a:extLst>
              <a:ext uri="{FF2B5EF4-FFF2-40B4-BE49-F238E27FC236}">
                <a16:creationId xmlns:a16="http://schemas.microsoft.com/office/drawing/2014/main" id="{BC9DBB11-C862-4098-B8CB-41951F9A61D9}"/>
              </a:ext>
            </a:extLst>
          </p:cNvPr>
          <p:cNvSpPr/>
          <p:nvPr/>
        </p:nvSpPr>
        <p:spPr>
          <a:xfrm>
            <a:off x="3938257" y="1195057"/>
            <a:ext cx="3702868" cy="5662943"/>
          </a:xfrm>
          <a:prstGeom prst="rect">
            <a:avLst/>
          </a:prstGeom>
          <a:solidFill>
            <a:schemeClr val="bg1"/>
          </a:solidFill>
          <a:ln w="7620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dirty="0">
              <a:solidFill>
                <a:schemeClr val="tx1"/>
              </a:solidFill>
            </a:endParaRPr>
          </a:p>
        </p:txBody>
      </p:sp>
      <p:sp>
        <p:nvSpPr>
          <p:cNvPr id="7" name="矩形 6">
            <a:extLst>
              <a:ext uri="{FF2B5EF4-FFF2-40B4-BE49-F238E27FC236}">
                <a16:creationId xmlns:a16="http://schemas.microsoft.com/office/drawing/2014/main" id="{1560BA02-00BC-4ADD-AD5D-D23336190655}"/>
              </a:ext>
            </a:extLst>
          </p:cNvPr>
          <p:cNvSpPr/>
          <p:nvPr/>
        </p:nvSpPr>
        <p:spPr>
          <a:xfrm>
            <a:off x="5135880" y="1638677"/>
            <a:ext cx="2342282" cy="262551"/>
          </a:xfrm>
          <a:prstGeom prst="rect">
            <a:avLst/>
          </a:prstGeom>
          <a:noFill/>
          <a:ln w="190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sp>
        <p:nvSpPr>
          <p:cNvPr id="19" name="椭圆 18">
            <a:extLst>
              <a:ext uri="{FF2B5EF4-FFF2-40B4-BE49-F238E27FC236}">
                <a16:creationId xmlns:a16="http://schemas.microsoft.com/office/drawing/2014/main" id="{EDB5E1BD-E52A-48C9-AF6C-F8CDF9933F1F}"/>
              </a:ext>
            </a:extLst>
          </p:cNvPr>
          <p:cNvSpPr/>
          <p:nvPr/>
        </p:nvSpPr>
        <p:spPr>
          <a:xfrm>
            <a:off x="7212292" y="1688989"/>
            <a:ext cx="157163" cy="16192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 name="直接连接符 21">
            <a:extLst>
              <a:ext uri="{FF2B5EF4-FFF2-40B4-BE49-F238E27FC236}">
                <a16:creationId xmlns:a16="http://schemas.microsoft.com/office/drawing/2014/main" id="{91487A4B-A539-4642-A03E-FD9B92B9171B}"/>
              </a:ext>
            </a:extLst>
          </p:cNvPr>
          <p:cNvCxnSpPr>
            <a:cxnSpLocks/>
          </p:cNvCxnSpPr>
          <p:nvPr/>
        </p:nvCxnSpPr>
        <p:spPr>
          <a:xfrm>
            <a:off x="7346526" y="1823711"/>
            <a:ext cx="45119" cy="47525"/>
          </a:xfrm>
          <a:prstGeom prst="line">
            <a:avLst/>
          </a:prstGeom>
          <a:ln w="19050"/>
        </p:spPr>
        <p:style>
          <a:lnRef idx="1">
            <a:schemeClr val="dk1"/>
          </a:lnRef>
          <a:fillRef idx="0">
            <a:schemeClr val="dk1"/>
          </a:fillRef>
          <a:effectRef idx="0">
            <a:schemeClr val="dk1"/>
          </a:effectRef>
          <a:fontRef idx="minor">
            <a:schemeClr val="tx1"/>
          </a:fontRef>
        </p:style>
      </p:cxnSp>
      <p:cxnSp>
        <p:nvCxnSpPr>
          <p:cNvPr id="24" name="直接连接符 23">
            <a:extLst>
              <a:ext uri="{FF2B5EF4-FFF2-40B4-BE49-F238E27FC236}">
                <a16:creationId xmlns:a16="http://schemas.microsoft.com/office/drawing/2014/main" id="{FE91AF97-2014-44D5-83AF-767BA4768233}"/>
              </a:ext>
            </a:extLst>
          </p:cNvPr>
          <p:cNvCxnSpPr>
            <a:cxnSpLocks/>
          </p:cNvCxnSpPr>
          <p:nvPr/>
        </p:nvCxnSpPr>
        <p:spPr>
          <a:xfrm>
            <a:off x="4108450" y="1641852"/>
            <a:ext cx="317500" cy="0"/>
          </a:xfrm>
          <a:prstGeom prst="line">
            <a:avLst/>
          </a:prstGeom>
          <a:ln w="57150"/>
        </p:spPr>
        <p:style>
          <a:lnRef idx="1">
            <a:schemeClr val="dk1"/>
          </a:lnRef>
          <a:fillRef idx="0">
            <a:schemeClr val="dk1"/>
          </a:fillRef>
          <a:effectRef idx="0">
            <a:schemeClr val="dk1"/>
          </a:effectRef>
          <a:fontRef idx="minor">
            <a:schemeClr val="tx1"/>
          </a:fontRef>
        </p:style>
      </p:cxnSp>
      <p:cxnSp>
        <p:nvCxnSpPr>
          <p:cNvPr id="26" name="直接连接符 25">
            <a:extLst>
              <a:ext uri="{FF2B5EF4-FFF2-40B4-BE49-F238E27FC236}">
                <a16:creationId xmlns:a16="http://schemas.microsoft.com/office/drawing/2014/main" id="{30B6BE4A-45F6-4213-B7EF-C3063A2232E2}"/>
              </a:ext>
            </a:extLst>
          </p:cNvPr>
          <p:cNvCxnSpPr>
            <a:cxnSpLocks/>
          </p:cNvCxnSpPr>
          <p:nvPr/>
        </p:nvCxnSpPr>
        <p:spPr>
          <a:xfrm>
            <a:off x="4108450" y="1751278"/>
            <a:ext cx="317500" cy="0"/>
          </a:xfrm>
          <a:prstGeom prst="line">
            <a:avLst/>
          </a:prstGeom>
          <a:ln w="57150"/>
        </p:spPr>
        <p:style>
          <a:lnRef idx="1">
            <a:schemeClr val="dk1"/>
          </a:lnRef>
          <a:fillRef idx="0">
            <a:schemeClr val="dk1"/>
          </a:fillRef>
          <a:effectRef idx="0">
            <a:schemeClr val="dk1"/>
          </a:effectRef>
          <a:fontRef idx="minor">
            <a:schemeClr val="tx1"/>
          </a:fontRef>
        </p:style>
      </p:cxnSp>
      <p:cxnSp>
        <p:nvCxnSpPr>
          <p:cNvPr id="27" name="直接连接符 26">
            <a:extLst>
              <a:ext uri="{FF2B5EF4-FFF2-40B4-BE49-F238E27FC236}">
                <a16:creationId xmlns:a16="http://schemas.microsoft.com/office/drawing/2014/main" id="{BADA9AE1-8B6F-46B2-8659-E3863E4A8C56}"/>
              </a:ext>
            </a:extLst>
          </p:cNvPr>
          <p:cNvCxnSpPr>
            <a:cxnSpLocks/>
          </p:cNvCxnSpPr>
          <p:nvPr/>
        </p:nvCxnSpPr>
        <p:spPr>
          <a:xfrm>
            <a:off x="4108450" y="1863725"/>
            <a:ext cx="317500" cy="0"/>
          </a:xfrm>
          <a:prstGeom prst="line">
            <a:avLst/>
          </a:prstGeom>
          <a:ln w="57150"/>
        </p:spPr>
        <p:style>
          <a:lnRef idx="1">
            <a:schemeClr val="dk1"/>
          </a:lnRef>
          <a:fillRef idx="0">
            <a:schemeClr val="dk1"/>
          </a:fillRef>
          <a:effectRef idx="0">
            <a:schemeClr val="dk1"/>
          </a:effectRef>
          <a:fontRef idx="minor">
            <a:schemeClr val="tx1"/>
          </a:fontRef>
        </p:style>
      </p:cxnSp>
      <p:sp>
        <p:nvSpPr>
          <p:cNvPr id="28" name="流程图: 过程 27">
            <a:extLst>
              <a:ext uri="{FF2B5EF4-FFF2-40B4-BE49-F238E27FC236}">
                <a16:creationId xmlns:a16="http://schemas.microsoft.com/office/drawing/2014/main" id="{6B8A8347-EA66-4640-81AD-532DBCF04EC0}"/>
              </a:ext>
            </a:extLst>
          </p:cNvPr>
          <p:cNvSpPr/>
          <p:nvPr/>
        </p:nvSpPr>
        <p:spPr>
          <a:xfrm>
            <a:off x="5135880" y="5662943"/>
            <a:ext cx="2342282" cy="441960"/>
          </a:xfrm>
          <a:prstGeom prst="flowChartProces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登录图片</a:t>
            </a:r>
          </a:p>
        </p:txBody>
      </p:sp>
      <p:sp>
        <p:nvSpPr>
          <p:cNvPr id="29" name="流程图: 过程 28">
            <a:extLst>
              <a:ext uri="{FF2B5EF4-FFF2-40B4-BE49-F238E27FC236}">
                <a16:creationId xmlns:a16="http://schemas.microsoft.com/office/drawing/2014/main" id="{2EB3FB04-E655-498C-A74C-9D9BFA02E033}"/>
              </a:ext>
            </a:extLst>
          </p:cNvPr>
          <p:cNvSpPr/>
          <p:nvPr/>
        </p:nvSpPr>
        <p:spPr>
          <a:xfrm>
            <a:off x="5135880" y="6205221"/>
            <a:ext cx="2342282" cy="441960"/>
          </a:xfrm>
          <a:prstGeom prst="flowChartProcess">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zh-CN" altLang="en-US" dirty="0"/>
              <a:t>分享图片</a:t>
            </a:r>
          </a:p>
        </p:txBody>
      </p:sp>
      <p:sp>
        <p:nvSpPr>
          <p:cNvPr id="30" name="矩形 29">
            <a:extLst>
              <a:ext uri="{FF2B5EF4-FFF2-40B4-BE49-F238E27FC236}">
                <a16:creationId xmlns:a16="http://schemas.microsoft.com/office/drawing/2014/main" id="{522CD7CF-7111-4C1F-88E7-21CBA9D721CB}"/>
              </a:ext>
            </a:extLst>
          </p:cNvPr>
          <p:cNvSpPr/>
          <p:nvPr/>
        </p:nvSpPr>
        <p:spPr>
          <a:xfrm>
            <a:off x="5135880" y="1995482"/>
            <a:ext cx="2342282" cy="3544258"/>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331F8108-F2A3-418D-8F8F-11413C90F6B9}"/>
              </a:ext>
            </a:extLst>
          </p:cNvPr>
          <p:cNvSpPr txBox="1"/>
          <p:nvPr/>
        </p:nvSpPr>
        <p:spPr>
          <a:xfrm>
            <a:off x="5312184" y="3370543"/>
            <a:ext cx="2165978" cy="369332"/>
          </a:xfrm>
          <a:prstGeom prst="rect">
            <a:avLst/>
          </a:prstGeom>
          <a:noFill/>
        </p:spPr>
        <p:txBody>
          <a:bodyPr wrap="none" rtlCol="0">
            <a:spAutoFit/>
          </a:bodyPr>
          <a:lstStyle/>
          <a:p>
            <a:r>
              <a:rPr lang="en-US" altLang="zh-CN" dirty="0"/>
              <a:t>(</a:t>
            </a:r>
            <a:r>
              <a:rPr lang="zh-CN" altLang="en-US" dirty="0"/>
              <a:t>搜索结果预留空间</a:t>
            </a:r>
            <a:r>
              <a:rPr lang="en-US" altLang="zh-CN" dirty="0"/>
              <a:t>)</a:t>
            </a:r>
            <a:endParaRPr lang="zh-CN" altLang="en-US" dirty="0"/>
          </a:p>
        </p:txBody>
      </p:sp>
    </p:spTree>
    <p:extLst>
      <p:ext uri="{BB962C8B-B14F-4D97-AF65-F5344CB8AC3E}">
        <p14:creationId xmlns:p14="http://schemas.microsoft.com/office/powerpoint/2010/main" val="3050713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sp>
        <p:nvSpPr>
          <p:cNvPr id="5" name="椭圆 4"/>
          <p:cNvSpPr/>
          <p:nvPr/>
        </p:nvSpPr>
        <p:spPr>
          <a:xfrm>
            <a:off x="5614450" y="1745782"/>
            <a:ext cx="1287379" cy="128737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04</a:t>
            </a:r>
            <a:endParaRPr lang="zh-CN" altLang="en-US"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grpSp>
        <p:nvGrpSpPr>
          <p:cNvPr id="2" name="直线"/>
          <p:cNvGrpSpPr/>
          <p:nvPr/>
        </p:nvGrpSpPr>
        <p:grpSpPr>
          <a:xfrm>
            <a:off x="2502569" y="3370543"/>
            <a:ext cx="7511143" cy="1374466"/>
            <a:chOff x="2502569" y="3370543"/>
            <a:chExt cx="7511143" cy="1374466"/>
          </a:xfrm>
        </p:grpSpPr>
        <p:cxnSp>
          <p:nvCxnSpPr>
            <p:cNvPr id="3" name="直接连接符 2"/>
            <p:cNvCxnSpPr/>
            <p:nvPr/>
          </p:nvCxnSpPr>
          <p:spPr>
            <a:xfrm>
              <a:off x="2502569" y="3370543"/>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2502569" y="4745009"/>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8" name="标题"/>
          <p:cNvSpPr txBox="1"/>
          <p:nvPr/>
        </p:nvSpPr>
        <p:spPr>
          <a:xfrm>
            <a:off x="-1890905" y="3707926"/>
            <a:ext cx="16515804" cy="830997"/>
          </a:xfrm>
          <a:prstGeom prst="rect">
            <a:avLst/>
          </a:prstGeom>
          <a:noFill/>
        </p:spPr>
        <p:txBody>
          <a:bodyPr wrap="square" rtlCol="0">
            <a:spAutoFit/>
          </a:bodyPr>
          <a:lstStyle/>
          <a:p>
            <a:pPr algn="ctr"/>
            <a:r>
              <a:rPr lang="zh-CN" altLang="en-US" sz="4800" dirty="0">
                <a:solidFill>
                  <a:schemeClr val="bg2">
                    <a:lumMod val="50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技术问题与盈利手段</a:t>
            </a:r>
          </a:p>
        </p:txBody>
      </p:sp>
      <p:sp>
        <p:nvSpPr>
          <p:cNvPr id="16" name="副标题"/>
          <p:cNvSpPr txBox="1"/>
          <p:nvPr/>
        </p:nvSpPr>
        <p:spPr>
          <a:xfrm>
            <a:off x="4335723" y="4951096"/>
            <a:ext cx="4062548" cy="461665"/>
          </a:xfrm>
          <a:prstGeom prst="rect">
            <a:avLst/>
          </a:prstGeom>
          <a:noFill/>
        </p:spPr>
        <p:txBody>
          <a:bodyPr wrap="square" rtlCol="0">
            <a:spAutoFit/>
          </a:bodyPr>
          <a:lstStyle/>
          <a:p>
            <a:r>
              <a:rPr lang="en-US" altLang="zh-CN"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a:t>
            </a:r>
            <a:r>
              <a:rPr lang="zh-CN" altLang="en-US"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现实问题</a:t>
            </a:r>
          </a:p>
        </p:txBody>
      </p:sp>
      <p:grpSp>
        <p:nvGrpSpPr>
          <p:cNvPr id="4" name="箭头"/>
          <p:cNvGrpSpPr/>
          <p:nvPr/>
        </p:nvGrpSpPr>
        <p:grpSpPr>
          <a:xfrm>
            <a:off x="11023927" y="5985311"/>
            <a:ext cx="1136138" cy="556172"/>
            <a:chOff x="11023927" y="5985311"/>
            <a:chExt cx="1136138" cy="556172"/>
          </a:xfrm>
        </p:grpSpPr>
        <p:pic>
          <p:nvPicPr>
            <p:cNvPr id="24" name="图片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7547" y="5997844"/>
              <a:ext cx="882518" cy="543639"/>
            </a:xfrm>
            <a:prstGeom prst="rect">
              <a:avLst/>
            </a:prstGeom>
          </p:spPr>
        </p:pic>
        <p:pic>
          <p:nvPicPr>
            <p:cNvPr id="25" name="图片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23927" y="5985311"/>
              <a:ext cx="882518" cy="543639"/>
            </a:xfrm>
            <a:prstGeom prst="rect">
              <a:avLst/>
            </a:prstGeom>
          </p:spPr>
        </p:pic>
      </p:grpSp>
    </p:spTree>
    <p:extLst>
      <p:ext uri="{BB962C8B-B14F-4D97-AF65-F5344CB8AC3E}">
        <p14:creationId xmlns:p14="http://schemas.microsoft.com/office/powerpoint/2010/main" val="3420279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sp>
        <p:nvSpPr>
          <p:cNvPr id="2" name="白框"/>
          <p:cNvSpPr/>
          <p:nvPr/>
        </p:nvSpPr>
        <p:spPr>
          <a:xfrm>
            <a:off x="0" y="0"/>
            <a:ext cx="12192000" cy="1070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大标题"/>
          <p:cNvSpPr txBox="1"/>
          <p:nvPr/>
        </p:nvSpPr>
        <p:spPr>
          <a:xfrm>
            <a:off x="327259" y="243017"/>
            <a:ext cx="4368778" cy="584775"/>
          </a:xfrm>
          <a:prstGeom prst="rect">
            <a:avLst/>
          </a:prstGeom>
          <a:noFill/>
        </p:spPr>
        <p:txBody>
          <a:bodyPr wrap="square" rtlCol="0">
            <a:spAutoFit/>
          </a:bodyPr>
          <a:lstStyle/>
          <a:p>
            <a:pPr algn="just"/>
            <a:r>
              <a:rPr lang="zh-CN" altLang="en-US"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方案的不足之处</a:t>
            </a:r>
          </a:p>
        </p:txBody>
      </p:sp>
      <p:sp>
        <p:nvSpPr>
          <p:cNvPr id="5" name="文本框 4">
            <a:extLst>
              <a:ext uri="{FF2B5EF4-FFF2-40B4-BE49-F238E27FC236}">
                <a16:creationId xmlns:a16="http://schemas.microsoft.com/office/drawing/2014/main" id="{A4F40D84-2331-423F-A6EF-042C4779368E}"/>
              </a:ext>
            </a:extLst>
          </p:cNvPr>
          <p:cNvSpPr txBox="1"/>
          <p:nvPr/>
        </p:nvSpPr>
        <p:spPr>
          <a:xfrm>
            <a:off x="524850" y="1666679"/>
            <a:ext cx="4339650" cy="369332"/>
          </a:xfrm>
          <a:prstGeom prst="rect">
            <a:avLst/>
          </a:prstGeom>
          <a:noFill/>
        </p:spPr>
        <p:txBody>
          <a:bodyPr wrap="none" rtlCol="0">
            <a:spAutoFit/>
          </a:bodyPr>
          <a:lstStyle/>
          <a:p>
            <a:r>
              <a:rPr lang="zh-CN" altLang="en-US" b="1" dirty="0">
                <a:solidFill>
                  <a:schemeClr val="tx1">
                    <a:lumMod val="50000"/>
                    <a:lumOff val="50000"/>
                  </a:schemeClr>
                </a:solidFill>
              </a:rPr>
              <a:t>对无字或字体不明显的图片处理能力不足</a:t>
            </a:r>
          </a:p>
        </p:txBody>
      </p:sp>
      <p:pic>
        <p:nvPicPr>
          <p:cNvPr id="8" name="图片 7">
            <a:extLst>
              <a:ext uri="{FF2B5EF4-FFF2-40B4-BE49-F238E27FC236}">
                <a16:creationId xmlns:a16="http://schemas.microsoft.com/office/drawing/2014/main" id="{EC572427-E95C-4256-8ACB-3062AB7C4CB9}"/>
              </a:ext>
            </a:extLst>
          </p:cNvPr>
          <p:cNvPicPr>
            <a:picLocks noChangeAspect="1"/>
          </p:cNvPicPr>
          <p:nvPr/>
        </p:nvPicPr>
        <p:blipFill rotWithShape="1">
          <a:blip r:embed="rId4"/>
          <a:srcRect t="11412"/>
          <a:stretch/>
        </p:blipFill>
        <p:spPr>
          <a:xfrm>
            <a:off x="1113920" y="2049657"/>
            <a:ext cx="3110581" cy="3866469"/>
          </a:xfrm>
          <a:prstGeom prst="rect">
            <a:avLst/>
          </a:prstGeom>
        </p:spPr>
      </p:pic>
      <p:sp>
        <p:nvSpPr>
          <p:cNvPr id="11" name="文本框 10">
            <a:extLst>
              <a:ext uri="{FF2B5EF4-FFF2-40B4-BE49-F238E27FC236}">
                <a16:creationId xmlns:a16="http://schemas.microsoft.com/office/drawing/2014/main" id="{4AEE888F-7934-4188-9346-7CF6FD653F9A}"/>
              </a:ext>
            </a:extLst>
          </p:cNvPr>
          <p:cNvSpPr txBox="1"/>
          <p:nvPr/>
        </p:nvSpPr>
        <p:spPr>
          <a:xfrm>
            <a:off x="4864500" y="1729214"/>
            <a:ext cx="2723823" cy="369332"/>
          </a:xfrm>
          <a:prstGeom prst="rect">
            <a:avLst/>
          </a:prstGeom>
          <a:noFill/>
        </p:spPr>
        <p:txBody>
          <a:bodyPr wrap="none" rtlCol="0">
            <a:spAutoFit/>
          </a:bodyPr>
          <a:lstStyle/>
          <a:p>
            <a:r>
              <a:rPr lang="zh-CN" altLang="en-US" b="1" dirty="0">
                <a:solidFill>
                  <a:schemeClr val="tx1">
                    <a:lumMod val="50000"/>
                    <a:lumOff val="50000"/>
                  </a:schemeClr>
                </a:solidFill>
              </a:rPr>
              <a:t>可能收到不重要杂讯干扰</a:t>
            </a:r>
          </a:p>
        </p:txBody>
      </p:sp>
      <p:pic>
        <p:nvPicPr>
          <p:cNvPr id="12" name="图片 11">
            <a:extLst>
              <a:ext uri="{FF2B5EF4-FFF2-40B4-BE49-F238E27FC236}">
                <a16:creationId xmlns:a16="http://schemas.microsoft.com/office/drawing/2014/main" id="{4770D7C2-831A-41C6-B38B-75298F47A7EB}"/>
              </a:ext>
            </a:extLst>
          </p:cNvPr>
          <p:cNvPicPr>
            <a:picLocks noChangeAspect="1"/>
          </p:cNvPicPr>
          <p:nvPr/>
        </p:nvPicPr>
        <p:blipFill>
          <a:blip r:embed="rId5"/>
          <a:stretch>
            <a:fillRect/>
          </a:stretch>
        </p:blipFill>
        <p:spPr>
          <a:xfrm>
            <a:off x="4696037" y="2049657"/>
            <a:ext cx="3060750" cy="3413453"/>
          </a:xfrm>
          <a:prstGeom prst="rect">
            <a:avLst/>
          </a:prstGeom>
        </p:spPr>
      </p:pic>
      <p:pic>
        <p:nvPicPr>
          <p:cNvPr id="14" name="图片 13">
            <a:extLst>
              <a:ext uri="{FF2B5EF4-FFF2-40B4-BE49-F238E27FC236}">
                <a16:creationId xmlns:a16="http://schemas.microsoft.com/office/drawing/2014/main" id="{D47BDB00-1C84-4FDC-B56B-A454288474E0}"/>
              </a:ext>
            </a:extLst>
          </p:cNvPr>
          <p:cNvPicPr>
            <a:picLocks noChangeAspect="1"/>
          </p:cNvPicPr>
          <p:nvPr/>
        </p:nvPicPr>
        <p:blipFill>
          <a:blip r:embed="rId6"/>
          <a:stretch>
            <a:fillRect/>
          </a:stretch>
        </p:blipFill>
        <p:spPr>
          <a:xfrm>
            <a:off x="8477249" y="2049657"/>
            <a:ext cx="3466957" cy="3499460"/>
          </a:xfrm>
          <a:prstGeom prst="rect">
            <a:avLst/>
          </a:prstGeom>
        </p:spPr>
      </p:pic>
      <p:sp>
        <p:nvSpPr>
          <p:cNvPr id="16" name="文本框 15">
            <a:extLst>
              <a:ext uri="{FF2B5EF4-FFF2-40B4-BE49-F238E27FC236}">
                <a16:creationId xmlns:a16="http://schemas.microsoft.com/office/drawing/2014/main" id="{F83550CA-A1F4-418A-9646-E4E4AF2BAD5B}"/>
              </a:ext>
            </a:extLst>
          </p:cNvPr>
          <p:cNvSpPr txBox="1"/>
          <p:nvPr/>
        </p:nvSpPr>
        <p:spPr>
          <a:xfrm>
            <a:off x="9154924" y="1666679"/>
            <a:ext cx="2512226" cy="369332"/>
          </a:xfrm>
          <a:prstGeom prst="rect">
            <a:avLst/>
          </a:prstGeom>
          <a:noFill/>
        </p:spPr>
        <p:txBody>
          <a:bodyPr wrap="none" rtlCol="0">
            <a:spAutoFit/>
          </a:bodyPr>
          <a:lstStyle/>
          <a:p>
            <a:r>
              <a:rPr lang="zh-CN" altLang="en-US" b="1" dirty="0">
                <a:solidFill>
                  <a:schemeClr val="tx1">
                    <a:lumMod val="50000"/>
                    <a:lumOff val="50000"/>
                  </a:schemeClr>
                </a:solidFill>
              </a:rPr>
              <a:t>依赖用户记忆文字细节</a:t>
            </a:r>
          </a:p>
        </p:txBody>
      </p:sp>
    </p:spTree>
    <p:extLst>
      <p:ext uri="{BB962C8B-B14F-4D97-AF65-F5344CB8AC3E}">
        <p14:creationId xmlns:p14="http://schemas.microsoft.com/office/powerpoint/2010/main" val="1910226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500"/>
                                        <p:tgtEl>
                                          <p:spTgt spid="11"/>
                                        </p:tgtEl>
                                      </p:cBhvr>
                                    </p:animEffect>
                                  </p:childTnLst>
                                </p:cTn>
                              </p:par>
                              <p:par>
                                <p:cTn id="26" presetID="10" presetClass="entr" presetSubtype="0" fill="hold"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5" grpId="0"/>
      <p:bldP spid="11"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sp>
        <p:nvSpPr>
          <p:cNvPr id="3" name="白框"/>
          <p:cNvSpPr/>
          <p:nvPr/>
        </p:nvSpPr>
        <p:spPr>
          <a:xfrm>
            <a:off x="0" y="0"/>
            <a:ext cx="12192000" cy="1070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大标题"/>
          <p:cNvSpPr txBox="1"/>
          <p:nvPr/>
        </p:nvSpPr>
        <p:spPr>
          <a:xfrm>
            <a:off x="549123" y="243017"/>
            <a:ext cx="4146914" cy="584775"/>
          </a:xfrm>
          <a:prstGeom prst="rect">
            <a:avLst/>
          </a:prstGeom>
          <a:noFill/>
        </p:spPr>
        <p:txBody>
          <a:bodyPr wrap="square" rtlCol="0">
            <a:spAutoFit/>
          </a:bodyPr>
          <a:lstStyle/>
          <a:p>
            <a:pPr algn="just"/>
            <a:r>
              <a:rPr lang="zh-CN" altLang="en-US"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盈利模式</a:t>
            </a:r>
          </a:p>
        </p:txBody>
      </p:sp>
      <p:sp>
        <p:nvSpPr>
          <p:cNvPr id="7" name="文本框 6">
            <a:extLst>
              <a:ext uri="{FF2B5EF4-FFF2-40B4-BE49-F238E27FC236}">
                <a16:creationId xmlns:a16="http://schemas.microsoft.com/office/drawing/2014/main" id="{38324877-BCE7-4FFB-9A83-6A5E6F9E6A1B}"/>
              </a:ext>
            </a:extLst>
          </p:cNvPr>
          <p:cNvSpPr txBox="1"/>
          <p:nvPr/>
        </p:nvSpPr>
        <p:spPr>
          <a:xfrm>
            <a:off x="2887428" y="3370543"/>
            <a:ext cx="6417141" cy="1477328"/>
          </a:xfrm>
          <a:prstGeom prst="rect">
            <a:avLst/>
          </a:prstGeom>
          <a:noFill/>
        </p:spPr>
        <p:txBody>
          <a:bodyPr wrap="none" rtlCol="0">
            <a:spAutoFit/>
          </a:bodyPr>
          <a:lstStyle/>
          <a:p>
            <a:r>
              <a:rPr lang="zh-CN" altLang="en-US" dirty="0"/>
              <a:t>我希望采用传统的开源</a:t>
            </a:r>
            <a:r>
              <a:rPr lang="en-US" altLang="zh-CN" dirty="0"/>
              <a:t>-</a:t>
            </a:r>
            <a:r>
              <a:rPr lang="zh-CN" altLang="en-US" dirty="0"/>
              <a:t>捐赠的公益软件形式，保障用户体验</a:t>
            </a:r>
            <a:endParaRPr lang="en-US" altLang="zh-CN" dirty="0"/>
          </a:p>
          <a:p>
            <a:endParaRPr lang="en-US" altLang="zh-CN" dirty="0"/>
          </a:p>
          <a:p>
            <a:r>
              <a:rPr lang="zh-CN" altLang="en-US" dirty="0"/>
              <a:t>基于安全性的考量，全部功能应当基于用户端本地运行，在用</a:t>
            </a:r>
            <a:endParaRPr lang="en-US" altLang="zh-CN" dirty="0"/>
          </a:p>
          <a:p>
            <a:r>
              <a:rPr lang="zh-CN" altLang="en-US" dirty="0"/>
              <a:t>户同意的情况下上传不包含敏感信息的日志进行错误修正与进</a:t>
            </a:r>
            <a:endParaRPr lang="en-US" altLang="zh-CN" dirty="0"/>
          </a:p>
          <a:p>
            <a:r>
              <a:rPr lang="zh-CN" altLang="en-US" dirty="0"/>
              <a:t>一步开发规划</a:t>
            </a:r>
          </a:p>
        </p:txBody>
      </p:sp>
      <p:sp>
        <p:nvSpPr>
          <p:cNvPr id="9" name="文本框 8">
            <a:extLst>
              <a:ext uri="{FF2B5EF4-FFF2-40B4-BE49-F238E27FC236}">
                <a16:creationId xmlns:a16="http://schemas.microsoft.com/office/drawing/2014/main" id="{F1D73749-E5E7-430F-9E20-1E2FECC1B79E}"/>
              </a:ext>
            </a:extLst>
          </p:cNvPr>
          <p:cNvSpPr txBox="1"/>
          <p:nvPr/>
        </p:nvSpPr>
        <p:spPr>
          <a:xfrm>
            <a:off x="2541180" y="1452836"/>
            <a:ext cx="7109639" cy="646331"/>
          </a:xfrm>
          <a:prstGeom prst="rect">
            <a:avLst/>
          </a:prstGeom>
          <a:noFill/>
        </p:spPr>
        <p:txBody>
          <a:bodyPr wrap="none" rtlCol="0">
            <a:spAutoFit/>
          </a:bodyPr>
          <a:lstStyle/>
          <a:p>
            <a:r>
              <a:rPr lang="zh-CN" altLang="en-US" sz="3600" strike="sngStrike" dirty="0"/>
              <a:t>当然是出售用户敏感信息盈利啦！</a:t>
            </a:r>
          </a:p>
        </p:txBody>
      </p:sp>
    </p:spTree>
    <p:extLst>
      <p:ext uri="{BB962C8B-B14F-4D97-AF65-F5344CB8AC3E}">
        <p14:creationId xmlns:p14="http://schemas.microsoft.com/office/powerpoint/2010/main" val="1401808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pic>
        <p:nvPicPr>
          <p:cNvPr id="4" name="华南师范大学"/>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02628" y="1232432"/>
            <a:ext cx="2862078" cy="1057658"/>
          </a:xfrm>
          <a:prstGeom prst="rect">
            <a:avLst/>
          </a:prstGeom>
        </p:spPr>
      </p:pic>
      <p:grpSp>
        <p:nvGrpSpPr>
          <p:cNvPr id="6" name="直线"/>
          <p:cNvGrpSpPr/>
          <p:nvPr/>
        </p:nvGrpSpPr>
        <p:grpSpPr>
          <a:xfrm>
            <a:off x="2378096" y="2725197"/>
            <a:ext cx="7620000" cy="1687287"/>
            <a:chOff x="2378096" y="2725197"/>
            <a:chExt cx="7620000" cy="1687287"/>
          </a:xfrm>
        </p:grpSpPr>
        <p:cxnSp>
          <p:nvCxnSpPr>
            <p:cNvPr id="3" name="直接连接符 2"/>
            <p:cNvCxnSpPr/>
            <p:nvPr/>
          </p:nvCxnSpPr>
          <p:spPr>
            <a:xfrm>
              <a:off x="2378096" y="2725197"/>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2486953" y="4412484"/>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8" name="感谢观看"/>
          <p:cNvSpPr txBox="1"/>
          <p:nvPr/>
        </p:nvSpPr>
        <p:spPr>
          <a:xfrm>
            <a:off x="-1699503" y="3074190"/>
            <a:ext cx="16515804" cy="1107996"/>
          </a:xfrm>
          <a:prstGeom prst="rect">
            <a:avLst/>
          </a:prstGeom>
          <a:noFill/>
        </p:spPr>
        <p:txBody>
          <a:bodyPr wrap="square" rtlCol="0">
            <a:spAutoFit/>
          </a:bodyPr>
          <a:lstStyle/>
          <a:p>
            <a:pPr algn="ctr"/>
            <a:r>
              <a:rPr lang="zh-CN" altLang="en-US" sz="6600" dirty="0">
                <a:solidFill>
                  <a:schemeClr val="bg2">
                    <a:lumMod val="50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感谢观看！</a:t>
            </a:r>
          </a:p>
        </p:txBody>
      </p:sp>
      <p:pic>
        <p:nvPicPr>
          <p:cNvPr id="2" name="图片 1">
            <a:extLst>
              <a:ext uri="{FF2B5EF4-FFF2-40B4-BE49-F238E27FC236}">
                <a16:creationId xmlns:a16="http://schemas.microsoft.com/office/drawing/2014/main" id="{6702BFD5-45F8-65FF-F300-BEEC2817F8D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212155" y="252226"/>
            <a:ext cx="727015" cy="797641"/>
          </a:xfrm>
          <a:prstGeom prst="rect">
            <a:avLst/>
          </a:prstGeom>
        </p:spPr>
      </p:pic>
    </p:spTree>
    <p:extLst>
      <p:ext uri="{BB962C8B-B14F-4D97-AF65-F5344CB8AC3E}">
        <p14:creationId xmlns:p14="http://schemas.microsoft.com/office/powerpoint/2010/main" val="3093525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华师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441427"/>
            <a:ext cx="12279086" cy="3795118"/>
          </a:xfrm>
          <a:prstGeom prst="rect">
            <a:avLst/>
          </a:prstGeom>
        </p:spPr>
      </p:pic>
      <p:sp>
        <p:nvSpPr>
          <p:cNvPr id="5" name="白框"/>
          <p:cNvSpPr/>
          <p:nvPr/>
        </p:nvSpPr>
        <p:spPr>
          <a:xfrm>
            <a:off x="1748579" y="1077951"/>
            <a:ext cx="8586547" cy="457031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目录"/>
          <p:cNvSpPr txBox="1"/>
          <p:nvPr/>
        </p:nvSpPr>
        <p:spPr>
          <a:xfrm>
            <a:off x="2579384" y="2510733"/>
            <a:ext cx="923330" cy="1953580"/>
          </a:xfrm>
          <a:prstGeom prst="rect">
            <a:avLst/>
          </a:prstGeom>
          <a:noFill/>
        </p:spPr>
        <p:txBody>
          <a:bodyPr vert="eaVert" wrap="square" rtlCol="0">
            <a:spAutoFit/>
          </a:bodyPr>
          <a:lstStyle/>
          <a:p>
            <a:r>
              <a:rPr lang="zh-CN" altLang="en-US" sz="48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目   录</a:t>
            </a:r>
          </a:p>
        </p:txBody>
      </p:sp>
      <p:sp>
        <p:nvSpPr>
          <p:cNvPr id="22" name="01"/>
          <p:cNvSpPr/>
          <p:nvPr/>
        </p:nvSpPr>
        <p:spPr>
          <a:xfrm>
            <a:off x="5114258" y="1527544"/>
            <a:ext cx="758455" cy="75845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01</a:t>
            </a:r>
            <a:endParaRPr lang="zh-CN" altLang="en-US" sz="20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sp>
        <p:nvSpPr>
          <p:cNvPr id="13" name="文本框 1"/>
          <p:cNvSpPr txBox="1"/>
          <p:nvPr/>
        </p:nvSpPr>
        <p:spPr>
          <a:xfrm>
            <a:off x="6154477" y="1671570"/>
            <a:ext cx="4700834" cy="400110"/>
          </a:xfrm>
          <a:prstGeom prst="rect">
            <a:avLst/>
          </a:prstGeom>
          <a:noFill/>
        </p:spPr>
        <p:txBody>
          <a:bodyPr wrap="square" rtlCol="0">
            <a:spAutoFit/>
          </a:bodyPr>
          <a:lstStyle/>
          <a:p>
            <a:r>
              <a:rPr lang="zh-CN" altLang="en-US" sz="2000" dirty="0">
                <a:solidFill>
                  <a:schemeClr val="bg1">
                    <a:lumMod val="50000"/>
                  </a:schemeClr>
                </a:solidFill>
              </a:rPr>
              <a:t>应用场景与应用前景</a:t>
            </a:r>
          </a:p>
        </p:txBody>
      </p:sp>
      <p:sp>
        <p:nvSpPr>
          <p:cNvPr id="27" name="02"/>
          <p:cNvSpPr/>
          <p:nvPr/>
        </p:nvSpPr>
        <p:spPr>
          <a:xfrm>
            <a:off x="5114258" y="2485902"/>
            <a:ext cx="758455" cy="75845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02</a:t>
            </a:r>
            <a:endParaRPr lang="zh-CN" altLang="en-US" sz="20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sp>
        <p:nvSpPr>
          <p:cNvPr id="28" name="文本框 2"/>
          <p:cNvSpPr txBox="1"/>
          <p:nvPr/>
        </p:nvSpPr>
        <p:spPr>
          <a:xfrm>
            <a:off x="6154477" y="2659909"/>
            <a:ext cx="4700834" cy="400110"/>
          </a:xfrm>
          <a:prstGeom prst="rect">
            <a:avLst/>
          </a:prstGeom>
          <a:noFill/>
        </p:spPr>
        <p:txBody>
          <a:bodyPr wrap="square" rtlCol="0">
            <a:spAutoFit/>
          </a:bodyPr>
          <a:lstStyle/>
          <a:p>
            <a:r>
              <a:rPr lang="zh-CN" altLang="en-US" sz="2000" dirty="0">
                <a:solidFill>
                  <a:schemeClr val="bg1">
                    <a:lumMod val="50000"/>
                  </a:schemeClr>
                </a:solidFill>
              </a:rPr>
              <a:t>技术与可实现性</a:t>
            </a:r>
          </a:p>
        </p:txBody>
      </p:sp>
      <p:sp>
        <p:nvSpPr>
          <p:cNvPr id="26" name="03"/>
          <p:cNvSpPr/>
          <p:nvPr/>
        </p:nvSpPr>
        <p:spPr>
          <a:xfrm>
            <a:off x="5114258" y="3462692"/>
            <a:ext cx="758455" cy="75845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03</a:t>
            </a:r>
            <a:endParaRPr lang="zh-CN" altLang="en-US" sz="20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sp>
        <p:nvSpPr>
          <p:cNvPr id="30" name="文本框 3"/>
          <p:cNvSpPr txBox="1"/>
          <p:nvPr/>
        </p:nvSpPr>
        <p:spPr>
          <a:xfrm>
            <a:off x="6154477" y="3638000"/>
            <a:ext cx="4700834" cy="400110"/>
          </a:xfrm>
          <a:prstGeom prst="rect">
            <a:avLst/>
          </a:prstGeom>
          <a:noFill/>
        </p:spPr>
        <p:txBody>
          <a:bodyPr wrap="square" rtlCol="0">
            <a:spAutoFit/>
          </a:bodyPr>
          <a:lstStyle/>
          <a:p>
            <a:r>
              <a:rPr lang="zh-CN" altLang="en-US" sz="2000" dirty="0">
                <a:solidFill>
                  <a:schemeClr val="bg1">
                    <a:lumMod val="50000"/>
                  </a:schemeClr>
                </a:solidFill>
              </a:rPr>
              <a:t>用户界面与使用体验</a:t>
            </a:r>
          </a:p>
        </p:txBody>
      </p:sp>
      <p:sp>
        <p:nvSpPr>
          <p:cNvPr id="11" name="04"/>
          <p:cNvSpPr/>
          <p:nvPr/>
        </p:nvSpPr>
        <p:spPr>
          <a:xfrm>
            <a:off x="5114258" y="4439482"/>
            <a:ext cx="758455" cy="758455"/>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04</a:t>
            </a:r>
            <a:endParaRPr lang="zh-CN" altLang="en-US" sz="20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sp>
        <p:nvSpPr>
          <p:cNvPr id="29" name="文本框 4"/>
          <p:cNvSpPr txBox="1"/>
          <p:nvPr/>
        </p:nvSpPr>
        <p:spPr>
          <a:xfrm>
            <a:off x="6154477" y="4614790"/>
            <a:ext cx="4700834" cy="400110"/>
          </a:xfrm>
          <a:prstGeom prst="rect">
            <a:avLst/>
          </a:prstGeom>
          <a:noFill/>
        </p:spPr>
        <p:txBody>
          <a:bodyPr wrap="square" rtlCol="0">
            <a:spAutoFit/>
          </a:bodyPr>
          <a:lstStyle/>
          <a:p>
            <a:r>
              <a:rPr lang="zh-CN" altLang="en-US" sz="2000" dirty="0">
                <a:solidFill>
                  <a:schemeClr val="bg1">
                    <a:lumMod val="50000"/>
                  </a:schemeClr>
                </a:solidFill>
              </a:rPr>
              <a:t>技术问题与盈利手段</a:t>
            </a:r>
          </a:p>
        </p:txBody>
      </p:sp>
    </p:spTree>
    <p:extLst>
      <p:ext uri="{BB962C8B-B14F-4D97-AF65-F5344CB8AC3E}">
        <p14:creationId xmlns:p14="http://schemas.microsoft.com/office/powerpoint/2010/main" val="671877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 calcmode="lin" valueType="num">
                                      <p:cBhvr additive="base">
                                        <p:cTn id="18" dur="500" fill="hold"/>
                                        <p:tgtEl>
                                          <p:spTgt spid="22"/>
                                        </p:tgtEl>
                                        <p:attrNameLst>
                                          <p:attrName>ppt_x</p:attrName>
                                        </p:attrNameLst>
                                      </p:cBhvr>
                                      <p:tavLst>
                                        <p:tav tm="0">
                                          <p:val>
                                            <p:strVal val="#ppt_x"/>
                                          </p:val>
                                        </p:tav>
                                        <p:tav tm="100000">
                                          <p:val>
                                            <p:strVal val="#ppt_x"/>
                                          </p:val>
                                        </p:tav>
                                      </p:tavLst>
                                    </p:anim>
                                    <p:anim calcmode="lin" valueType="num">
                                      <p:cBhvr additive="base">
                                        <p:cTn id="19"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500" fill="hold"/>
                                        <p:tgtEl>
                                          <p:spTgt spid="13"/>
                                        </p:tgtEl>
                                        <p:attrNameLst>
                                          <p:attrName>ppt_x</p:attrName>
                                        </p:attrNameLst>
                                      </p:cBhvr>
                                      <p:tavLst>
                                        <p:tav tm="0">
                                          <p:val>
                                            <p:strVal val="#ppt_x"/>
                                          </p:val>
                                        </p:tav>
                                        <p:tav tm="100000">
                                          <p:val>
                                            <p:strVal val="#ppt_x"/>
                                          </p:val>
                                        </p:tav>
                                      </p:tavLst>
                                    </p:anim>
                                    <p:anim calcmode="lin" valueType="num">
                                      <p:cBhvr additive="base">
                                        <p:cTn id="25"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27"/>
                                        </p:tgtEl>
                                        <p:attrNameLst>
                                          <p:attrName>style.visibility</p:attrName>
                                        </p:attrNameLst>
                                      </p:cBhvr>
                                      <p:to>
                                        <p:strVal val="visible"/>
                                      </p:to>
                                    </p:set>
                                    <p:anim calcmode="lin" valueType="num">
                                      <p:cBhvr additive="base">
                                        <p:cTn id="30" dur="500" fill="hold"/>
                                        <p:tgtEl>
                                          <p:spTgt spid="27"/>
                                        </p:tgtEl>
                                        <p:attrNameLst>
                                          <p:attrName>ppt_x</p:attrName>
                                        </p:attrNameLst>
                                      </p:cBhvr>
                                      <p:tavLst>
                                        <p:tav tm="0">
                                          <p:val>
                                            <p:strVal val="#ppt_x"/>
                                          </p:val>
                                        </p:tav>
                                        <p:tav tm="100000">
                                          <p:val>
                                            <p:strVal val="#ppt_x"/>
                                          </p:val>
                                        </p:tav>
                                      </p:tavLst>
                                    </p:anim>
                                    <p:anim calcmode="lin" valueType="num">
                                      <p:cBhvr additive="base">
                                        <p:cTn id="31"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28"/>
                                        </p:tgtEl>
                                        <p:attrNameLst>
                                          <p:attrName>style.visibility</p:attrName>
                                        </p:attrNameLst>
                                      </p:cBhvr>
                                      <p:to>
                                        <p:strVal val="visible"/>
                                      </p:to>
                                    </p:set>
                                    <p:anim calcmode="lin" valueType="num">
                                      <p:cBhvr additive="base">
                                        <p:cTn id="36" dur="500" fill="hold"/>
                                        <p:tgtEl>
                                          <p:spTgt spid="28"/>
                                        </p:tgtEl>
                                        <p:attrNameLst>
                                          <p:attrName>ppt_x</p:attrName>
                                        </p:attrNameLst>
                                      </p:cBhvr>
                                      <p:tavLst>
                                        <p:tav tm="0">
                                          <p:val>
                                            <p:strVal val="#ppt_x"/>
                                          </p:val>
                                        </p:tav>
                                        <p:tav tm="100000">
                                          <p:val>
                                            <p:strVal val="#ppt_x"/>
                                          </p:val>
                                        </p:tav>
                                      </p:tavLst>
                                    </p:anim>
                                    <p:anim calcmode="lin" valueType="num">
                                      <p:cBhvr additive="base">
                                        <p:cTn id="3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grpId="0" nodeType="clickEffect">
                                  <p:stCondLst>
                                    <p:cond delay="0"/>
                                  </p:stCondLst>
                                  <p:childTnLst>
                                    <p:set>
                                      <p:cBhvr>
                                        <p:cTn id="41" dur="1" fill="hold">
                                          <p:stCondLst>
                                            <p:cond delay="0"/>
                                          </p:stCondLst>
                                        </p:cTn>
                                        <p:tgtEl>
                                          <p:spTgt spid="26"/>
                                        </p:tgtEl>
                                        <p:attrNameLst>
                                          <p:attrName>style.visibility</p:attrName>
                                        </p:attrNameLst>
                                      </p:cBhvr>
                                      <p:to>
                                        <p:strVal val="visible"/>
                                      </p:to>
                                    </p:set>
                                    <p:anim calcmode="lin" valueType="num">
                                      <p:cBhvr additive="base">
                                        <p:cTn id="42" dur="500" fill="hold"/>
                                        <p:tgtEl>
                                          <p:spTgt spid="26"/>
                                        </p:tgtEl>
                                        <p:attrNameLst>
                                          <p:attrName>ppt_x</p:attrName>
                                        </p:attrNameLst>
                                      </p:cBhvr>
                                      <p:tavLst>
                                        <p:tav tm="0">
                                          <p:val>
                                            <p:strVal val="#ppt_x"/>
                                          </p:val>
                                        </p:tav>
                                        <p:tav tm="100000">
                                          <p:val>
                                            <p:strVal val="#ppt_x"/>
                                          </p:val>
                                        </p:tav>
                                      </p:tavLst>
                                    </p:anim>
                                    <p:anim calcmode="lin" valueType="num">
                                      <p:cBhvr additive="base">
                                        <p:cTn id="43"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30"/>
                                        </p:tgtEl>
                                        <p:attrNameLst>
                                          <p:attrName>style.visibility</p:attrName>
                                        </p:attrNameLst>
                                      </p:cBhvr>
                                      <p:to>
                                        <p:strVal val="visible"/>
                                      </p:to>
                                    </p:set>
                                    <p:anim calcmode="lin" valueType="num">
                                      <p:cBhvr additive="base">
                                        <p:cTn id="48" dur="500" fill="hold"/>
                                        <p:tgtEl>
                                          <p:spTgt spid="30"/>
                                        </p:tgtEl>
                                        <p:attrNameLst>
                                          <p:attrName>ppt_x</p:attrName>
                                        </p:attrNameLst>
                                      </p:cBhvr>
                                      <p:tavLst>
                                        <p:tav tm="0">
                                          <p:val>
                                            <p:strVal val="#ppt_x"/>
                                          </p:val>
                                        </p:tav>
                                        <p:tav tm="100000">
                                          <p:val>
                                            <p:strVal val="#ppt_x"/>
                                          </p:val>
                                        </p:tav>
                                      </p:tavLst>
                                    </p:anim>
                                    <p:anim calcmode="lin" valueType="num">
                                      <p:cBhvr additive="base">
                                        <p:cTn id="49"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11"/>
                                        </p:tgtEl>
                                        <p:attrNameLst>
                                          <p:attrName>style.visibility</p:attrName>
                                        </p:attrNameLst>
                                      </p:cBhvr>
                                      <p:to>
                                        <p:strVal val="visible"/>
                                      </p:to>
                                    </p:set>
                                    <p:anim calcmode="lin" valueType="num">
                                      <p:cBhvr additive="base">
                                        <p:cTn id="54" dur="500" fill="hold"/>
                                        <p:tgtEl>
                                          <p:spTgt spid="11"/>
                                        </p:tgtEl>
                                        <p:attrNameLst>
                                          <p:attrName>ppt_x</p:attrName>
                                        </p:attrNameLst>
                                      </p:cBhvr>
                                      <p:tavLst>
                                        <p:tav tm="0">
                                          <p:val>
                                            <p:strVal val="#ppt_x"/>
                                          </p:val>
                                        </p:tav>
                                        <p:tav tm="100000">
                                          <p:val>
                                            <p:strVal val="#ppt_x"/>
                                          </p:val>
                                        </p:tav>
                                      </p:tavLst>
                                    </p:anim>
                                    <p:anim calcmode="lin" valueType="num">
                                      <p:cBhvr additive="base">
                                        <p:cTn id="55"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29"/>
                                        </p:tgtEl>
                                        <p:attrNameLst>
                                          <p:attrName>style.visibility</p:attrName>
                                        </p:attrNameLst>
                                      </p:cBhvr>
                                      <p:to>
                                        <p:strVal val="visible"/>
                                      </p:to>
                                    </p:set>
                                    <p:anim calcmode="lin" valueType="num">
                                      <p:cBhvr additive="base">
                                        <p:cTn id="60" dur="500" fill="hold"/>
                                        <p:tgtEl>
                                          <p:spTgt spid="29"/>
                                        </p:tgtEl>
                                        <p:attrNameLst>
                                          <p:attrName>ppt_x</p:attrName>
                                        </p:attrNameLst>
                                      </p:cBhvr>
                                      <p:tavLst>
                                        <p:tav tm="0">
                                          <p:val>
                                            <p:strVal val="#ppt_x"/>
                                          </p:val>
                                        </p:tav>
                                        <p:tav tm="100000">
                                          <p:val>
                                            <p:strVal val="#ppt_x"/>
                                          </p:val>
                                        </p:tav>
                                      </p:tavLst>
                                    </p:anim>
                                    <p:anim calcmode="lin" valueType="num">
                                      <p:cBhvr additive="base">
                                        <p:cTn id="61"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22" grpId="0" animBg="1"/>
      <p:bldP spid="13" grpId="0"/>
      <p:bldP spid="27" grpId="0" animBg="1"/>
      <p:bldP spid="28" grpId="0"/>
      <p:bldP spid="26" grpId="0" animBg="1"/>
      <p:bldP spid="30" grpId="0"/>
      <p:bldP spid="11" grpId="0" animBg="1"/>
      <p:bldP spid="2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sp>
        <p:nvSpPr>
          <p:cNvPr id="5" name="椭圆 4"/>
          <p:cNvSpPr/>
          <p:nvPr/>
        </p:nvSpPr>
        <p:spPr>
          <a:xfrm>
            <a:off x="5614450" y="1745782"/>
            <a:ext cx="1287379" cy="128737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01</a:t>
            </a:r>
            <a:endParaRPr lang="zh-CN" altLang="en-US"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grpSp>
        <p:nvGrpSpPr>
          <p:cNvPr id="2" name="直线"/>
          <p:cNvGrpSpPr/>
          <p:nvPr/>
        </p:nvGrpSpPr>
        <p:grpSpPr>
          <a:xfrm>
            <a:off x="2502569" y="3370543"/>
            <a:ext cx="7511143" cy="1374466"/>
            <a:chOff x="2502569" y="3370543"/>
            <a:chExt cx="7511143" cy="1374466"/>
          </a:xfrm>
        </p:grpSpPr>
        <p:cxnSp>
          <p:nvCxnSpPr>
            <p:cNvPr id="3" name="直接连接符 2"/>
            <p:cNvCxnSpPr/>
            <p:nvPr/>
          </p:nvCxnSpPr>
          <p:spPr>
            <a:xfrm>
              <a:off x="2502569" y="3370543"/>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2502569" y="4745009"/>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8" name="标题"/>
          <p:cNvSpPr txBox="1"/>
          <p:nvPr/>
        </p:nvSpPr>
        <p:spPr>
          <a:xfrm>
            <a:off x="-1890905" y="3707926"/>
            <a:ext cx="16515804" cy="830997"/>
          </a:xfrm>
          <a:prstGeom prst="rect">
            <a:avLst/>
          </a:prstGeom>
          <a:noFill/>
        </p:spPr>
        <p:txBody>
          <a:bodyPr wrap="square" rtlCol="0">
            <a:spAutoFit/>
          </a:bodyPr>
          <a:lstStyle/>
          <a:p>
            <a:pPr algn="ctr"/>
            <a:r>
              <a:rPr lang="zh-CN" altLang="en-US" sz="4800" dirty="0">
                <a:solidFill>
                  <a:schemeClr val="bg2">
                    <a:lumMod val="50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应用场景与应用前景</a:t>
            </a:r>
          </a:p>
        </p:txBody>
      </p:sp>
      <p:sp>
        <p:nvSpPr>
          <p:cNvPr id="16" name="副标题"/>
          <p:cNvSpPr txBox="1"/>
          <p:nvPr/>
        </p:nvSpPr>
        <p:spPr>
          <a:xfrm>
            <a:off x="4335722" y="4951096"/>
            <a:ext cx="4329713" cy="461665"/>
          </a:xfrm>
          <a:prstGeom prst="rect">
            <a:avLst/>
          </a:prstGeom>
          <a:noFill/>
        </p:spPr>
        <p:txBody>
          <a:bodyPr wrap="square" rtlCol="0">
            <a:spAutoFit/>
          </a:bodyPr>
          <a:lstStyle/>
          <a:p>
            <a:r>
              <a:rPr lang="en-US" altLang="zh-CN"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a:t>
            </a:r>
            <a:r>
              <a:rPr lang="zh-CN" altLang="en-US"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什么是模因图与使用困境</a:t>
            </a:r>
          </a:p>
        </p:txBody>
      </p:sp>
      <p:grpSp>
        <p:nvGrpSpPr>
          <p:cNvPr id="4" name="箭头"/>
          <p:cNvGrpSpPr/>
          <p:nvPr/>
        </p:nvGrpSpPr>
        <p:grpSpPr>
          <a:xfrm>
            <a:off x="11023927" y="5985311"/>
            <a:ext cx="1136138" cy="556172"/>
            <a:chOff x="11023927" y="5985311"/>
            <a:chExt cx="1136138" cy="556172"/>
          </a:xfrm>
        </p:grpSpPr>
        <p:pic>
          <p:nvPicPr>
            <p:cNvPr id="24" name="图片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7547" y="5997844"/>
              <a:ext cx="882518" cy="543639"/>
            </a:xfrm>
            <a:prstGeom prst="rect">
              <a:avLst/>
            </a:prstGeom>
          </p:spPr>
        </p:pic>
        <p:pic>
          <p:nvPicPr>
            <p:cNvPr id="25" name="图片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23927" y="5985311"/>
              <a:ext cx="882518" cy="543639"/>
            </a:xfrm>
            <a:prstGeom prst="rect">
              <a:avLst/>
            </a:prstGeom>
          </p:spPr>
        </p:pic>
      </p:grpSp>
    </p:spTree>
    <p:extLst>
      <p:ext uri="{BB962C8B-B14F-4D97-AF65-F5344CB8AC3E}">
        <p14:creationId xmlns:p14="http://schemas.microsoft.com/office/powerpoint/2010/main" val="2906013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华师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194341"/>
            <a:ext cx="12279086" cy="3971320"/>
          </a:xfrm>
          <a:prstGeom prst="rect">
            <a:avLst/>
          </a:prstGeom>
        </p:spPr>
      </p:pic>
      <p:sp>
        <p:nvSpPr>
          <p:cNvPr id="18" name="白框"/>
          <p:cNvSpPr/>
          <p:nvPr/>
        </p:nvSpPr>
        <p:spPr>
          <a:xfrm>
            <a:off x="0" y="-10021"/>
            <a:ext cx="12192000" cy="1070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大标题"/>
          <p:cNvSpPr txBox="1"/>
          <p:nvPr/>
        </p:nvSpPr>
        <p:spPr>
          <a:xfrm>
            <a:off x="69379" y="222327"/>
            <a:ext cx="5918726" cy="584775"/>
          </a:xfrm>
          <a:prstGeom prst="rect">
            <a:avLst/>
          </a:prstGeom>
          <a:noFill/>
        </p:spPr>
        <p:txBody>
          <a:bodyPr wrap="square" rtlCol="0">
            <a:spAutoFit/>
          </a:bodyPr>
          <a:lstStyle/>
          <a:p>
            <a:pPr algn="ctr"/>
            <a:r>
              <a:rPr lang="zh-CN" altLang="en-US"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什么是模因图？模因图的特征</a:t>
            </a:r>
          </a:p>
        </p:txBody>
      </p:sp>
      <p:grpSp>
        <p:nvGrpSpPr>
          <p:cNvPr id="17" name="组合 16"/>
          <p:cNvGrpSpPr/>
          <p:nvPr/>
        </p:nvGrpSpPr>
        <p:grpSpPr>
          <a:xfrm>
            <a:off x="1925053" y="1267797"/>
            <a:ext cx="932446" cy="932446"/>
            <a:chOff x="1925053" y="1267797"/>
            <a:chExt cx="932446" cy="932446"/>
          </a:xfrm>
        </p:grpSpPr>
        <p:sp>
          <p:nvSpPr>
            <p:cNvPr id="7" name="椭圆 1"/>
            <p:cNvSpPr/>
            <p:nvPr/>
          </p:nvSpPr>
          <p:spPr>
            <a:xfrm>
              <a:off x="1925053" y="1267797"/>
              <a:ext cx="932446" cy="93244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pic>
          <p:nvPicPr>
            <p:cNvPr id="2" name="图片 1"/>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a:off x="2138279" y="1469893"/>
              <a:ext cx="505993" cy="505993"/>
            </a:xfrm>
            <a:prstGeom prst="rect">
              <a:avLst/>
            </a:prstGeom>
          </p:spPr>
        </p:pic>
      </p:grpSp>
      <p:sp>
        <p:nvSpPr>
          <p:cNvPr id="3" name="矩形 1"/>
          <p:cNvSpPr/>
          <p:nvPr/>
        </p:nvSpPr>
        <p:spPr>
          <a:xfrm>
            <a:off x="685801" y="2418347"/>
            <a:ext cx="3152274" cy="3838074"/>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标题1"/>
          <p:cNvSpPr txBox="1"/>
          <p:nvPr/>
        </p:nvSpPr>
        <p:spPr>
          <a:xfrm>
            <a:off x="1100890" y="2588240"/>
            <a:ext cx="2322095" cy="400110"/>
          </a:xfrm>
          <a:prstGeom prst="rect">
            <a:avLst/>
          </a:prstGeom>
          <a:noFill/>
        </p:spPr>
        <p:txBody>
          <a:bodyPr wrap="square" rtlCol="0">
            <a:spAutoFit/>
          </a:bodyPr>
          <a:lstStyle/>
          <a:p>
            <a:pPr algn="ctr"/>
            <a:r>
              <a:rPr lang="zh-CN" altLang="en-US" sz="2000" b="1" dirty="0">
                <a:solidFill>
                  <a:schemeClr val="tx1">
                    <a:lumMod val="95000"/>
                    <a:lumOff val="5000"/>
                  </a:schemeClr>
                </a:solidFill>
              </a:rPr>
              <a:t>定义</a:t>
            </a:r>
          </a:p>
        </p:txBody>
      </p:sp>
      <p:sp>
        <p:nvSpPr>
          <p:cNvPr id="10" name="文本框1"/>
          <p:cNvSpPr txBox="1"/>
          <p:nvPr/>
        </p:nvSpPr>
        <p:spPr>
          <a:xfrm>
            <a:off x="1011080" y="2976237"/>
            <a:ext cx="2586789" cy="2308324"/>
          </a:xfrm>
          <a:prstGeom prst="rect">
            <a:avLst/>
          </a:prstGeom>
          <a:noFill/>
        </p:spPr>
        <p:txBody>
          <a:bodyPr wrap="square" rtlCol="0">
            <a:spAutoFit/>
          </a:bodyPr>
          <a:lstStyle/>
          <a:p>
            <a:pPr algn="just"/>
            <a:r>
              <a:rPr lang="zh-CN" altLang="en-US" sz="1600" dirty="0">
                <a:solidFill>
                  <a:schemeClr val="tx1">
                    <a:lumMod val="95000"/>
                    <a:lumOff val="5000"/>
                  </a:schemeClr>
                </a:solidFill>
                <a:latin typeface="微软雅黑 Light" panose="020B0502040204020203" pitchFamily="34" charset="-122"/>
                <a:ea typeface="微软雅黑 Light" panose="020B0502040204020203" pitchFamily="34" charset="-122"/>
              </a:rPr>
              <a:t>‌</a:t>
            </a:r>
            <a:r>
              <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rPr>
              <a:t>meme</a:t>
            </a:r>
            <a:r>
              <a:rPr lang="zh-CN" altLang="en-US" sz="1600" dirty="0">
                <a:solidFill>
                  <a:schemeClr val="tx1">
                    <a:lumMod val="95000"/>
                    <a:lumOff val="5000"/>
                  </a:schemeClr>
                </a:solidFill>
                <a:latin typeface="微软雅黑 Light" panose="020B0502040204020203" pitchFamily="34" charset="-122"/>
                <a:ea typeface="微软雅黑 Light" panose="020B0502040204020203" pitchFamily="34" charset="-122"/>
              </a:rPr>
              <a:t>是一种</a:t>
            </a:r>
            <a:r>
              <a:rPr lang="zh-CN" altLang="en-US" sz="1600" dirty="0">
                <a:solidFill>
                  <a:srgbClr val="FF0000"/>
                </a:solidFill>
                <a:latin typeface="微软雅黑 Light" panose="020B0502040204020203" pitchFamily="34" charset="-122"/>
                <a:ea typeface="微软雅黑 Light" panose="020B0502040204020203" pitchFamily="34" charset="-122"/>
              </a:rPr>
              <a:t>在网络上快速传播的文化现象</a:t>
            </a:r>
            <a:r>
              <a:rPr lang="zh-CN" altLang="en-US" sz="1600" dirty="0">
                <a:solidFill>
                  <a:schemeClr val="tx1">
                    <a:lumMod val="95000"/>
                    <a:lumOff val="5000"/>
                  </a:schemeClr>
                </a:solidFill>
                <a:latin typeface="微软雅黑 Light" panose="020B0502040204020203" pitchFamily="34" charset="-122"/>
                <a:ea typeface="微软雅黑 Light" panose="020B0502040204020203" pitchFamily="34" charset="-122"/>
              </a:rPr>
              <a:t>，通常指代一些具有</a:t>
            </a:r>
            <a:r>
              <a:rPr lang="zh-CN" altLang="en-US" sz="1600" dirty="0">
                <a:solidFill>
                  <a:srgbClr val="FF0000"/>
                </a:solidFill>
                <a:latin typeface="微软雅黑 Light" panose="020B0502040204020203" pitchFamily="34" charset="-122"/>
                <a:ea typeface="微软雅黑 Light" panose="020B0502040204020203" pitchFamily="34" charset="-122"/>
              </a:rPr>
              <a:t>高度传播性的图片或视频</a:t>
            </a:r>
            <a:endParaRPr lang="en-US" altLang="zh-CN" sz="1600" dirty="0">
              <a:solidFill>
                <a:srgbClr val="FF0000"/>
              </a:solidFill>
              <a:latin typeface="微软雅黑 Light" panose="020B0502040204020203" pitchFamily="34" charset="-122"/>
              <a:ea typeface="微软雅黑 Light" panose="020B0502040204020203" pitchFamily="34" charset="-122"/>
            </a:endParaRPr>
          </a:p>
          <a:p>
            <a:pPr algn="just"/>
            <a:endParaRPr lang="en-US" altLang="zh-CN" sz="1600" dirty="0">
              <a:solidFill>
                <a:srgbClr val="FF0000"/>
              </a:solidFill>
              <a:latin typeface="微软雅黑 Light" panose="020B0502040204020203" pitchFamily="34" charset="-122"/>
              <a:ea typeface="微软雅黑 Light" panose="020B0502040204020203" pitchFamily="34" charset="-122"/>
            </a:endParaRPr>
          </a:p>
          <a:p>
            <a:pPr algn="just"/>
            <a:r>
              <a:rPr lang="en-US" altLang="zh-CN" sz="1600" dirty="0">
                <a:latin typeface="微软雅黑 Light" panose="020B0502040204020203" pitchFamily="34" charset="-122"/>
                <a:ea typeface="微软雅黑 Light" panose="020B0502040204020203" pitchFamily="34" charset="-122"/>
              </a:rPr>
              <a:t>meme</a:t>
            </a:r>
            <a:r>
              <a:rPr lang="zh-CN" altLang="en-US" sz="1600" dirty="0">
                <a:latin typeface="微软雅黑 Light" panose="020B0502040204020203" pitchFamily="34" charset="-122"/>
                <a:ea typeface="微软雅黑 Light" panose="020B0502040204020203" pitchFamily="34" charset="-122"/>
              </a:rPr>
              <a:t>图常由图片和文字构成，文字作为对图片的拓展或解释说明。共同起到冷笑话或讽刺的效果。</a:t>
            </a:r>
          </a:p>
        </p:txBody>
      </p:sp>
      <p:grpSp>
        <p:nvGrpSpPr>
          <p:cNvPr id="22" name="组合 21"/>
          <p:cNvGrpSpPr/>
          <p:nvPr/>
        </p:nvGrpSpPr>
        <p:grpSpPr>
          <a:xfrm>
            <a:off x="5726817" y="1267797"/>
            <a:ext cx="932446" cy="932446"/>
            <a:chOff x="5726817" y="1267797"/>
            <a:chExt cx="932446" cy="932446"/>
          </a:xfrm>
        </p:grpSpPr>
        <p:sp>
          <p:nvSpPr>
            <p:cNvPr id="8" name="椭圆 2"/>
            <p:cNvSpPr/>
            <p:nvPr/>
          </p:nvSpPr>
          <p:spPr>
            <a:xfrm>
              <a:off x="5726817" y="1267797"/>
              <a:ext cx="932446" cy="93244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pic>
          <p:nvPicPr>
            <p:cNvPr id="13" name="图片 2"/>
            <p:cNvPicPr>
              <a:picLocks noChangeAspect="1"/>
            </p:cNvPicPr>
            <p:nvPr/>
          </p:nvPicPr>
          <p:blipFill>
            <a:blip r:embed="rId5" cstate="print">
              <a:biLevel thresh="25000"/>
              <a:extLst>
                <a:ext uri="{28A0092B-C50C-407E-A947-70E740481C1C}">
                  <a14:useLocalDpi xmlns:a14="http://schemas.microsoft.com/office/drawing/2010/main" val="0"/>
                </a:ext>
              </a:extLst>
            </a:blip>
            <a:stretch>
              <a:fillRect/>
            </a:stretch>
          </p:blipFill>
          <p:spPr>
            <a:xfrm>
              <a:off x="5885639" y="1378434"/>
              <a:ext cx="614802" cy="614802"/>
            </a:xfrm>
            <a:prstGeom prst="rect">
              <a:avLst/>
            </a:prstGeom>
          </p:spPr>
        </p:pic>
      </p:grpSp>
      <p:sp>
        <p:nvSpPr>
          <p:cNvPr id="5" name="矩形 2"/>
          <p:cNvSpPr/>
          <p:nvPr/>
        </p:nvSpPr>
        <p:spPr>
          <a:xfrm>
            <a:off x="4514708" y="2418347"/>
            <a:ext cx="3152274" cy="3838074"/>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标题2"/>
          <p:cNvSpPr txBox="1"/>
          <p:nvPr/>
        </p:nvSpPr>
        <p:spPr>
          <a:xfrm>
            <a:off x="4929797" y="2576127"/>
            <a:ext cx="2322095" cy="400110"/>
          </a:xfrm>
          <a:prstGeom prst="rect">
            <a:avLst/>
          </a:prstGeom>
          <a:noFill/>
        </p:spPr>
        <p:txBody>
          <a:bodyPr wrap="square" rtlCol="0">
            <a:spAutoFit/>
          </a:bodyPr>
          <a:lstStyle/>
          <a:p>
            <a:pPr algn="ctr"/>
            <a:r>
              <a:rPr lang="zh-CN" altLang="en-US" sz="2000" b="1" dirty="0">
                <a:solidFill>
                  <a:schemeClr val="tx1">
                    <a:lumMod val="95000"/>
                    <a:lumOff val="5000"/>
                  </a:schemeClr>
                </a:solidFill>
              </a:rPr>
              <a:t>用途</a:t>
            </a:r>
          </a:p>
        </p:txBody>
      </p:sp>
      <p:sp>
        <p:nvSpPr>
          <p:cNvPr id="15" name="文本框 2"/>
          <p:cNvSpPr txBox="1"/>
          <p:nvPr/>
        </p:nvSpPr>
        <p:spPr>
          <a:xfrm>
            <a:off x="4797449" y="2964169"/>
            <a:ext cx="2586789" cy="2062103"/>
          </a:xfrm>
          <a:prstGeom prst="rect">
            <a:avLst/>
          </a:prstGeom>
          <a:noFill/>
        </p:spPr>
        <p:txBody>
          <a:bodyPr wrap="square" rtlCol="0">
            <a:spAutoFit/>
          </a:bodyPr>
          <a:lstStyle/>
          <a:p>
            <a:pPr algn="just"/>
            <a:r>
              <a:rPr lang="zh-CN" altLang="en-US" sz="1600" dirty="0">
                <a:solidFill>
                  <a:schemeClr val="tx1">
                    <a:lumMod val="95000"/>
                    <a:lumOff val="5000"/>
                  </a:schemeClr>
                </a:solidFill>
                <a:latin typeface="微软雅黑 Light" panose="020B0502040204020203" pitchFamily="34" charset="-122"/>
                <a:ea typeface="微软雅黑 Light" panose="020B0502040204020203" pitchFamily="34" charset="-122"/>
              </a:rPr>
              <a:t>包括但不限于：</a:t>
            </a:r>
            <a:endPar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endPar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r>
              <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rPr>
              <a:t>· </a:t>
            </a:r>
            <a:r>
              <a:rPr lang="zh-CN" altLang="en-US" sz="1600" dirty="0">
                <a:solidFill>
                  <a:schemeClr val="tx1">
                    <a:lumMod val="95000"/>
                    <a:lumOff val="5000"/>
                  </a:schemeClr>
                </a:solidFill>
                <a:latin typeface="微软雅黑 Light" panose="020B0502040204020203" pitchFamily="34" charset="-122"/>
                <a:ea typeface="微软雅黑 Light" panose="020B0502040204020203" pitchFamily="34" charset="-122"/>
              </a:rPr>
              <a:t>聊天过程中的讽刺与自我讽刺。</a:t>
            </a:r>
            <a:endPar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endPar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r>
              <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rPr>
              <a:t>· </a:t>
            </a:r>
            <a:r>
              <a:rPr lang="zh-CN" altLang="en-US" sz="1600" dirty="0">
                <a:solidFill>
                  <a:schemeClr val="tx1">
                    <a:lumMod val="95000"/>
                    <a:lumOff val="5000"/>
                  </a:schemeClr>
                </a:solidFill>
                <a:latin typeface="微软雅黑 Light" panose="020B0502040204020203" pitchFamily="34" charset="-122"/>
                <a:ea typeface="微软雅黑 Light" panose="020B0502040204020203" pitchFamily="34" charset="-122"/>
              </a:rPr>
              <a:t>和朋友分享收获欢乐</a:t>
            </a:r>
            <a:endPar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endPar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r>
              <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rPr>
              <a:t>· </a:t>
            </a:r>
            <a:r>
              <a:rPr lang="zh-CN" altLang="en-US" sz="1600" dirty="0">
                <a:solidFill>
                  <a:schemeClr val="tx1">
                    <a:lumMod val="95000"/>
                    <a:lumOff val="5000"/>
                  </a:schemeClr>
                </a:solidFill>
                <a:latin typeface="微软雅黑 Light" panose="020B0502040204020203" pitchFamily="34" charset="-122"/>
                <a:ea typeface="微软雅黑 Light" panose="020B0502040204020203" pitchFamily="34" charset="-122"/>
              </a:rPr>
              <a:t>自己欣赏以获得好心情</a:t>
            </a:r>
          </a:p>
        </p:txBody>
      </p:sp>
      <p:grpSp>
        <p:nvGrpSpPr>
          <p:cNvPr id="23" name="组合 22"/>
          <p:cNvGrpSpPr/>
          <p:nvPr/>
        </p:nvGrpSpPr>
        <p:grpSpPr>
          <a:xfrm>
            <a:off x="9528581" y="1267797"/>
            <a:ext cx="932446" cy="932446"/>
            <a:chOff x="9528581" y="1267797"/>
            <a:chExt cx="932446" cy="932446"/>
          </a:xfrm>
        </p:grpSpPr>
        <p:sp>
          <p:nvSpPr>
            <p:cNvPr id="9" name="椭圆 3"/>
            <p:cNvSpPr/>
            <p:nvPr/>
          </p:nvSpPr>
          <p:spPr>
            <a:xfrm>
              <a:off x="9528581" y="1267797"/>
              <a:ext cx="932446" cy="932446"/>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pic>
          <p:nvPicPr>
            <p:cNvPr id="14" name="图片 3"/>
            <p:cNvPicPr>
              <a:picLocks noChangeAspect="1"/>
            </p:cNvPicPr>
            <p:nvPr/>
          </p:nvPicPr>
          <p:blipFill>
            <a:blip r:embed="rId6" cstate="print">
              <a:biLevel thresh="25000"/>
              <a:extLst>
                <a:ext uri="{28A0092B-C50C-407E-A947-70E740481C1C}">
                  <a14:useLocalDpi xmlns:a14="http://schemas.microsoft.com/office/drawing/2010/main" val="0"/>
                </a:ext>
              </a:extLst>
            </a:blip>
            <a:stretch>
              <a:fillRect/>
            </a:stretch>
          </p:blipFill>
          <p:spPr>
            <a:xfrm>
              <a:off x="9762066" y="1489846"/>
              <a:ext cx="486040" cy="486040"/>
            </a:xfrm>
            <a:prstGeom prst="rect">
              <a:avLst/>
            </a:prstGeom>
          </p:spPr>
        </p:pic>
      </p:grpSp>
      <p:sp>
        <p:nvSpPr>
          <p:cNvPr id="6" name="矩形 3"/>
          <p:cNvSpPr/>
          <p:nvPr/>
        </p:nvSpPr>
        <p:spPr>
          <a:xfrm>
            <a:off x="8343615" y="2418347"/>
            <a:ext cx="3152274" cy="3838074"/>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标题3"/>
          <p:cNvSpPr txBox="1"/>
          <p:nvPr/>
        </p:nvSpPr>
        <p:spPr>
          <a:xfrm>
            <a:off x="8833756" y="2591226"/>
            <a:ext cx="2322095" cy="400110"/>
          </a:xfrm>
          <a:prstGeom prst="rect">
            <a:avLst/>
          </a:prstGeom>
          <a:noFill/>
        </p:spPr>
        <p:txBody>
          <a:bodyPr wrap="square" rtlCol="0">
            <a:spAutoFit/>
          </a:bodyPr>
          <a:lstStyle/>
          <a:p>
            <a:pPr algn="ctr"/>
            <a:r>
              <a:rPr lang="zh-CN" altLang="en-US" sz="2000" b="1" dirty="0">
                <a:solidFill>
                  <a:schemeClr val="tx1">
                    <a:lumMod val="95000"/>
                    <a:lumOff val="5000"/>
                  </a:schemeClr>
                </a:solidFill>
              </a:rPr>
              <a:t>问题</a:t>
            </a:r>
          </a:p>
        </p:txBody>
      </p:sp>
      <p:sp>
        <p:nvSpPr>
          <p:cNvPr id="16" name="文本框 3"/>
          <p:cNvSpPr txBox="1"/>
          <p:nvPr/>
        </p:nvSpPr>
        <p:spPr>
          <a:xfrm>
            <a:off x="8659872" y="2963212"/>
            <a:ext cx="2586789" cy="1323439"/>
          </a:xfrm>
          <a:prstGeom prst="rect">
            <a:avLst/>
          </a:prstGeom>
          <a:noFill/>
        </p:spPr>
        <p:txBody>
          <a:bodyPr wrap="square" rtlCol="0">
            <a:spAutoFit/>
          </a:bodyPr>
          <a:lstStyle/>
          <a:p>
            <a:pPr algn="just"/>
            <a:r>
              <a:rPr lang="en-US" altLang="zh-CN" sz="1600" dirty="0">
                <a:solidFill>
                  <a:schemeClr val="tx1">
                    <a:lumMod val="95000"/>
                    <a:lumOff val="5000"/>
                  </a:schemeClr>
                </a:solidFill>
                <a:latin typeface="微软雅黑 Light" panose="020B0502040204020203" pitchFamily="34" charset="-122"/>
                <a:ea typeface="微软雅黑 Light" panose="020B0502040204020203" pitchFamily="34" charset="-122"/>
              </a:rPr>
              <a:t>meme</a:t>
            </a:r>
            <a:r>
              <a:rPr lang="zh-CN" altLang="en-US" sz="1600" dirty="0">
                <a:solidFill>
                  <a:schemeClr val="tx1">
                    <a:lumMod val="95000"/>
                    <a:lumOff val="5000"/>
                  </a:schemeClr>
                </a:solidFill>
                <a:latin typeface="微软雅黑 Light" panose="020B0502040204020203" pitchFamily="34" charset="-122"/>
                <a:ea typeface="微软雅黑 Light" panose="020B0502040204020203" pitchFamily="34" charset="-122"/>
              </a:rPr>
              <a:t>图数量过大难以查找，目前市面上并不存在能够帮助用户快速找到具有某种特征图片的安卓应用。</a:t>
            </a:r>
          </a:p>
        </p:txBody>
      </p:sp>
      <p:pic>
        <p:nvPicPr>
          <p:cNvPr id="27" name="图片 26">
            <a:extLst>
              <a:ext uri="{FF2B5EF4-FFF2-40B4-BE49-F238E27FC236}">
                <a16:creationId xmlns:a16="http://schemas.microsoft.com/office/drawing/2014/main" id="{A8C5A9C1-5934-42B7-9CCD-0E29A5F1A327}"/>
              </a:ext>
            </a:extLst>
          </p:cNvPr>
          <p:cNvPicPr>
            <a:picLocks noChangeAspect="1"/>
          </p:cNvPicPr>
          <p:nvPr/>
        </p:nvPicPr>
        <p:blipFill>
          <a:blip r:embed="rId7"/>
          <a:stretch>
            <a:fillRect/>
          </a:stretch>
        </p:blipFill>
        <p:spPr>
          <a:xfrm>
            <a:off x="7415599" y="1039263"/>
            <a:ext cx="4588807" cy="5911913"/>
          </a:xfrm>
          <a:prstGeom prst="rect">
            <a:avLst/>
          </a:prstGeom>
        </p:spPr>
      </p:pic>
      <p:pic>
        <p:nvPicPr>
          <p:cNvPr id="29" name="图片 28">
            <a:extLst>
              <a:ext uri="{FF2B5EF4-FFF2-40B4-BE49-F238E27FC236}">
                <a16:creationId xmlns:a16="http://schemas.microsoft.com/office/drawing/2014/main" id="{632841A7-B7E8-4F25-8814-98A651C2BDDE}"/>
              </a:ext>
            </a:extLst>
          </p:cNvPr>
          <p:cNvPicPr>
            <a:picLocks noChangeAspect="1"/>
          </p:cNvPicPr>
          <p:nvPr/>
        </p:nvPicPr>
        <p:blipFill>
          <a:blip r:embed="rId8"/>
          <a:stretch>
            <a:fillRect/>
          </a:stretch>
        </p:blipFill>
        <p:spPr>
          <a:xfrm>
            <a:off x="8353925" y="4265660"/>
            <a:ext cx="3152274" cy="2011753"/>
          </a:xfrm>
          <a:prstGeom prst="rect">
            <a:avLst/>
          </a:prstGeom>
        </p:spPr>
      </p:pic>
      <p:pic>
        <p:nvPicPr>
          <p:cNvPr id="31" name="图片 30">
            <a:extLst>
              <a:ext uri="{FF2B5EF4-FFF2-40B4-BE49-F238E27FC236}">
                <a16:creationId xmlns:a16="http://schemas.microsoft.com/office/drawing/2014/main" id="{0FD7F15C-3902-4076-9847-481201408E37}"/>
              </a:ext>
            </a:extLst>
          </p:cNvPr>
          <p:cNvPicPr>
            <a:picLocks noChangeAspect="1"/>
          </p:cNvPicPr>
          <p:nvPr/>
        </p:nvPicPr>
        <p:blipFill>
          <a:blip r:embed="rId9"/>
          <a:stretch>
            <a:fillRect/>
          </a:stretch>
        </p:blipFill>
        <p:spPr>
          <a:xfrm>
            <a:off x="623654" y="997886"/>
            <a:ext cx="4512895" cy="5767756"/>
          </a:xfrm>
          <a:prstGeom prst="rect">
            <a:avLst/>
          </a:prstGeom>
        </p:spPr>
      </p:pic>
    </p:spTree>
    <p:extLst>
      <p:ext uri="{BB962C8B-B14F-4D97-AF65-F5344CB8AC3E}">
        <p14:creationId xmlns:p14="http://schemas.microsoft.com/office/powerpoint/2010/main" val="2676992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ppt_x"/>
                                          </p:val>
                                        </p:tav>
                                        <p:tav tm="100000">
                                          <p:val>
                                            <p:strVal val="#ppt_x"/>
                                          </p:val>
                                        </p:tav>
                                      </p:tavLst>
                                    </p:anim>
                                    <p:anim calcmode="lin" valueType="num">
                                      <p:cBhvr additive="base">
                                        <p:cTn id="1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par>
                                <p:cTn id="34" presetID="1" presetClass="entr" presetSubtype="0" fill="hold" nodeType="withEffect">
                                  <p:stCondLst>
                                    <p:cond delay="0"/>
                                  </p:stCondLst>
                                  <p:childTnLst>
                                    <p:set>
                                      <p:cBhvr>
                                        <p:cTn id="35" dur="1" fill="hold">
                                          <p:stCondLst>
                                            <p:cond delay="0"/>
                                          </p:stCondLst>
                                        </p:cTn>
                                        <p:tgtEl>
                                          <p:spTgt spid="27"/>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xit" presetSubtype="0" fill="hold" nodeType="clickEffect">
                                  <p:stCondLst>
                                    <p:cond delay="0"/>
                                  </p:stCondLst>
                                  <p:childTnLst>
                                    <p:set>
                                      <p:cBhvr>
                                        <p:cTn id="39" dur="1" fill="hold">
                                          <p:stCondLst>
                                            <p:cond delay="0"/>
                                          </p:stCondLst>
                                        </p:cTn>
                                        <p:tgtEl>
                                          <p:spTgt spid="27"/>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22"/>
                                        </p:tgtEl>
                                        <p:attrNameLst>
                                          <p:attrName>style.visibility</p:attrName>
                                        </p:attrNameLst>
                                      </p:cBhvr>
                                      <p:to>
                                        <p:strVal val="visible"/>
                                      </p:to>
                                    </p:set>
                                    <p:anim calcmode="lin" valueType="num">
                                      <p:cBhvr additive="base">
                                        <p:cTn id="44" dur="500" fill="hold"/>
                                        <p:tgtEl>
                                          <p:spTgt spid="22"/>
                                        </p:tgtEl>
                                        <p:attrNameLst>
                                          <p:attrName>ppt_x</p:attrName>
                                        </p:attrNameLst>
                                      </p:cBhvr>
                                      <p:tavLst>
                                        <p:tav tm="0">
                                          <p:val>
                                            <p:strVal val="#ppt_x"/>
                                          </p:val>
                                        </p:tav>
                                        <p:tav tm="100000">
                                          <p:val>
                                            <p:strVal val="#ppt_x"/>
                                          </p:val>
                                        </p:tav>
                                      </p:tavLst>
                                    </p:anim>
                                    <p:anim calcmode="lin" valueType="num">
                                      <p:cBhvr additive="base">
                                        <p:cTn id="45"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5"/>
                                        </p:tgtEl>
                                        <p:attrNameLst>
                                          <p:attrName>style.visibility</p:attrName>
                                        </p:attrNameLst>
                                      </p:cBhvr>
                                      <p:to>
                                        <p:strVal val="visible"/>
                                      </p:to>
                                    </p:set>
                                    <p:animEffect transition="in" filter="fade">
                                      <p:cBhvr>
                                        <p:cTn id="50" dur="500"/>
                                        <p:tgtEl>
                                          <p:spTgt spid="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5"/>
                                        </p:tgtEl>
                                        <p:attrNameLst>
                                          <p:attrName>style.visibility</p:attrName>
                                        </p:attrNameLst>
                                      </p:cBhvr>
                                      <p:to>
                                        <p:strVal val="visible"/>
                                      </p:to>
                                    </p:set>
                                    <p:animEffect transition="in" filter="fade">
                                      <p:cBhvr>
                                        <p:cTn id="60" dur="500"/>
                                        <p:tgtEl>
                                          <p:spTgt spid="15"/>
                                        </p:tgtEl>
                                      </p:cBhvr>
                                    </p:animEffect>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23"/>
                                        </p:tgtEl>
                                        <p:attrNameLst>
                                          <p:attrName>style.visibility</p:attrName>
                                        </p:attrNameLst>
                                      </p:cBhvr>
                                      <p:to>
                                        <p:strVal val="visible"/>
                                      </p:to>
                                    </p:set>
                                    <p:anim calcmode="lin" valueType="num">
                                      <p:cBhvr additive="base">
                                        <p:cTn id="65" dur="500" fill="hold"/>
                                        <p:tgtEl>
                                          <p:spTgt spid="23"/>
                                        </p:tgtEl>
                                        <p:attrNameLst>
                                          <p:attrName>ppt_x</p:attrName>
                                        </p:attrNameLst>
                                      </p:cBhvr>
                                      <p:tavLst>
                                        <p:tav tm="0">
                                          <p:val>
                                            <p:strVal val="#ppt_x"/>
                                          </p:val>
                                        </p:tav>
                                        <p:tav tm="100000">
                                          <p:val>
                                            <p:strVal val="#ppt_x"/>
                                          </p:val>
                                        </p:tav>
                                      </p:tavLst>
                                    </p:anim>
                                    <p:anim calcmode="lin" valueType="num">
                                      <p:cBhvr additive="base">
                                        <p:cTn id="66"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6"/>
                                        </p:tgtEl>
                                        <p:attrNameLst>
                                          <p:attrName>style.visibility</p:attrName>
                                        </p:attrNameLst>
                                      </p:cBhvr>
                                      <p:to>
                                        <p:strVal val="visible"/>
                                      </p:to>
                                    </p:set>
                                    <p:animEffect transition="in" filter="fade">
                                      <p:cBhvr>
                                        <p:cTn id="71" dur="500"/>
                                        <p:tgtEl>
                                          <p:spTgt spid="6"/>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12"/>
                                        </p:tgtEl>
                                        <p:attrNameLst>
                                          <p:attrName>style.visibility</p:attrName>
                                        </p:attrNameLst>
                                      </p:cBhvr>
                                      <p:to>
                                        <p:strVal val="visible"/>
                                      </p:to>
                                    </p:set>
                                    <p:animEffect transition="in" filter="fade">
                                      <p:cBhvr>
                                        <p:cTn id="76" dur="500"/>
                                        <p:tgtEl>
                                          <p:spTgt spid="12"/>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1" nodeType="clickEffect">
                                  <p:stCondLst>
                                    <p:cond delay="0"/>
                                  </p:stCondLst>
                                  <p:childTnLst>
                                    <p:set>
                                      <p:cBhvr>
                                        <p:cTn id="80" dur="1" fill="hold">
                                          <p:stCondLst>
                                            <p:cond delay="0"/>
                                          </p:stCondLst>
                                        </p:cTn>
                                        <p:tgtEl>
                                          <p:spTgt spid="16"/>
                                        </p:tgtEl>
                                        <p:attrNameLst>
                                          <p:attrName>style.visibility</p:attrName>
                                        </p:attrNameLst>
                                      </p:cBhvr>
                                      <p:to>
                                        <p:strVal val="visible"/>
                                      </p:to>
                                    </p:set>
                                    <p:animEffect transition="in" filter="fade">
                                      <p:cBhvr>
                                        <p:cTn id="81" dur="500"/>
                                        <p:tgtEl>
                                          <p:spTgt spid="16"/>
                                        </p:tgtEl>
                                      </p:cBhvr>
                                    </p:animEffect>
                                  </p:childTnLst>
                                </p:cTn>
                              </p:par>
                              <p:par>
                                <p:cTn id="82" presetID="10" presetClass="entr" presetSubtype="0" fill="hold" nodeType="withEffect">
                                  <p:stCondLst>
                                    <p:cond delay="0"/>
                                  </p:stCondLst>
                                  <p:childTnLst>
                                    <p:set>
                                      <p:cBhvr>
                                        <p:cTn id="83" dur="1" fill="hold">
                                          <p:stCondLst>
                                            <p:cond delay="0"/>
                                          </p:stCondLst>
                                        </p:cTn>
                                        <p:tgtEl>
                                          <p:spTgt spid="29"/>
                                        </p:tgtEl>
                                        <p:attrNameLst>
                                          <p:attrName>style.visibility</p:attrName>
                                        </p:attrNameLst>
                                      </p:cBhvr>
                                      <p:to>
                                        <p:strVal val="visible"/>
                                      </p:to>
                                    </p:set>
                                    <p:animEffect transition="in" filter="fade">
                                      <p:cBhvr>
                                        <p:cTn id="84" dur="500"/>
                                        <p:tgtEl>
                                          <p:spTgt spid="29"/>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nodeType="clickEffect">
                                  <p:stCondLst>
                                    <p:cond delay="0"/>
                                  </p:stCondLst>
                                  <p:childTnLst>
                                    <p:set>
                                      <p:cBhvr>
                                        <p:cTn id="88" dur="1" fill="hold">
                                          <p:stCondLst>
                                            <p:cond delay="0"/>
                                          </p:stCondLst>
                                        </p:cTn>
                                        <p:tgtEl>
                                          <p:spTgt spid="31"/>
                                        </p:tgtEl>
                                        <p:attrNameLst>
                                          <p:attrName>style.visibility</p:attrName>
                                        </p:attrNameLst>
                                      </p:cBhvr>
                                      <p:to>
                                        <p:strVal val="visible"/>
                                      </p:to>
                                    </p:set>
                                    <p:animEffect transition="in" filter="fade">
                                      <p:cBhvr>
                                        <p:cTn id="89"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P spid="3" grpId="0" animBg="1"/>
      <p:bldP spid="4" grpId="0"/>
      <p:bldP spid="10" grpId="0"/>
      <p:bldP spid="5" grpId="0" animBg="1"/>
      <p:bldP spid="11" grpId="0"/>
      <p:bldP spid="15" grpId="0"/>
      <p:bldP spid="6" grpId="0" animBg="1"/>
      <p:bldP spid="12" grpId="0"/>
      <p:bldP spid="16"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sp>
        <p:nvSpPr>
          <p:cNvPr id="3" name="白框"/>
          <p:cNvSpPr/>
          <p:nvPr/>
        </p:nvSpPr>
        <p:spPr>
          <a:xfrm>
            <a:off x="0" y="0"/>
            <a:ext cx="12192000" cy="1070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大标题"/>
          <p:cNvSpPr txBox="1"/>
          <p:nvPr/>
        </p:nvSpPr>
        <p:spPr>
          <a:xfrm>
            <a:off x="-1336465" y="243017"/>
            <a:ext cx="4783123" cy="584775"/>
          </a:xfrm>
          <a:prstGeom prst="rect">
            <a:avLst/>
          </a:prstGeom>
          <a:noFill/>
        </p:spPr>
        <p:txBody>
          <a:bodyPr wrap="square" rtlCol="0">
            <a:spAutoFit/>
          </a:bodyPr>
          <a:lstStyle/>
          <a:p>
            <a:pPr algn="ctr"/>
            <a:r>
              <a:rPr lang="zh-CN" altLang="en-US"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竞品</a:t>
            </a:r>
          </a:p>
        </p:txBody>
      </p:sp>
      <p:sp>
        <p:nvSpPr>
          <p:cNvPr id="5" name="文本框 4">
            <a:extLst>
              <a:ext uri="{FF2B5EF4-FFF2-40B4-BE49-F238E27FC236}">
                <a16:creationId xmlns:a16="http://schemas.microsoft.com/office/drawing/2014/main" id="{7DBBA7C2-2C01-4575-AE81-5194D904500F}"/>
              </a:ext>
            </a:extLst>
          </p:cNvPr>
          <p:cNvSpPr txBox="1"/>
          <p:nvPr/>
        </p:nvSpPr>
        <p:spPr>
          <a:xfrm>
            <a:off x="2061620" y="1314904"/>
            <a:ext cx="7981672" cy="1077218"/>
          </a:xfrm>
          <a:prstGeom prst="rect">
            <a:avLst/>
          </a:prstGeom>
          <a:noFill/>
        </p:spPr>
        <p:txBody>
          <a:bodyPr wrap="none" rtlCol="0">
            <a:spAutoFit/>
          </a:bodyPr>
          <a:lstStyle/>
          <a:p>
            <a:r>
              <a:rPr lang="zh-CN" altLang="en-US" sz="3200" dirty="0">
                <a:solidFill>
                  <a:schemeClr val="tx1">
                    <a:lumMod val="50000"/>
                    <a:lumOff val="50000"/>
                  </a:schemeClr>
                </a:solidFill>
              </a:rPr>
              <a:t>就目前而言，市面上很难说存在可以称得上</a:t>
            </a:r>
            <a:endParaRPr lang="en-US" altLang="zh-CN" sz="3200" dirty="0">
              <a:solidFill>
                <a:schemeClr val="tx1">
                  <a:lumMod val="50000"/>
                  <a:lumOff val="50000"/>
                </a:schemeClr>
              </a:solidFill>
            </a:endParaRPr>
          </a:p>
          <a:p>
            <a:r>
              <a:rPr lang="zh-CN" altLang="en-US" sz="3200" dirty="0">
                <a:solidFill>
                  <a:schemeClr val="tx1">
                    <a:lumMod val="50000"/>
                    <a:lumOff val="50000"/>
                  </a:schemeClr>
                </a:solidFill>
              </a:rPr>
              <a:t>“竞品”的软件：</a:t>
            </a:r>
          </a:p>
        </p:txBody>
      </p:sp>
      <p:pic>
        <p:nvPicPr>
          <p:cNvPr id="10" name="图片 9">
            <a:extLst>
              <a:ext uri="{FF2B5EF4-FFF2-40B4-BE49-F238E27FC236}">
                <a16:creationId xmlns:a16="http://schemas.microsoft.com/office/drawing/2014/main" id="{0B4D2839-1FEE-48F3-8222-353B3DD52373}"/>
              </a:ext>
            </a:extLst>
          </p:cNvPr>
          <p:cNvPicPr>
            <a:picLocks noChangeAspect="1"/>
          </p:cNvPicPr>
          <p:nvPr/>
        </p:nvPicPr>
        <p:blipFill>
          <a:blip r:embed="rId4"/>
          <a:stretch>
            <a:fillRect/>
          </a:stretch>
        </p:blipFill>
        <p:spPr>
          <a:xfrm>
            <a:off x="371192" y="2759286"/>
            <a:ext cx="4309450" cy="4218298"/>
          </a:xfrm>
          <a:prstGeom prst="rect">
            <a:avLst/>
          </a:prstGeom>
        </p:spPr>
      </p:pic>
      <p:pic>
        <p:nvPicPr>
          <p:cNvPr id="11" name="图片 10">
            <a:extLst>
              <a:ext uri="{FF2B5EF4-FFF2-40B4-BE49-F238E27FC236}">
                <a16:creationId xmlns:a16="http://schemas.microsoft.com/office/drawing/2014/main" id="{6AFA03CA-5335-4BB7-B1F2-2C13EC9924A8}"/>
              </a:ext>
            </a:extLst>
          </p:cNvPr>
          <p:cNvPicPr>
            <a:picLocks noChangeAspect="1"/>
          </p:cNvPicPr>
          <p:nvPr/>
        </p:nvPicPr>
        <p:blipFill>
          <a:blip r:embed="rId5"/>
          <a:stretch>
            <a:fillRect/>
          </a:stretch>
        </p:blipFill>
        <p:spPr>
          <a:xfrm>
            <a:off x="4013271" y="2783796"/>
            <a:ext cx="4078371" cy="4160120"/>
          </a:xfrm>
          <a:prstGeom prst="rect">
            <a:avLst/>
          </a:prstGeom>
        </p:spPr>
      </p:pic>
      <p:pic>
        <p:nvPicPr>
          <p:cNvPr id="12" name="图片 11">
            <a:extLst>
              <a:ext uri="{FF2B5EF4-FFF2-40B4-BE49-F238E27FC236}">
                <a16:creationId xmlns:a16="http://schemas.microsoft.com/office/drawing/2014/main" id="{2C8DF681-3197-4163-9417-A9269A7DAA0B}"/>
              </a:ext>
            </a:extLst>
          </p:cNvPr>
          <p:cNvPicPr>
            <a:picLocks noChangeAspect="1"/>
          </p:cNvPicPr>
          <p:nvPr/>
        </p:nvPicPr>
        <p:blipFill>
          <a:blip r:embed="rId6"/>
          <a:stretch>
            <a:fillRect/>
          </a:stretch>
        </p:blipFill>
        <p:spPr>
          <a:xfrm>
            <a:off x="7797189" y="2766978"/>
            <a:ext cx="4153815" cy="4193756"/>
          </a:xfrm>
          <a:prstGeom prst="rect">
            <a:avLst/>
          </a:prstGeom>
        </p:spPr>
      </p:pic>
    </p:spTree>
    <p:extLst>
      <p:ext uri="{BB962C8B-B14F-4D97-AF65-F5344CB8AC3E}">
        <p14:creationId xmlns:p14="http://schemas.microsoft.com/office/powerpoint/2010/main" val="1430432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sp>
        <p:nvSpPr>
          <p:cNvPr id="5" name="椭圆 4"/>
          <p:cNvSpPr/>
          <p:nvPr/>
        </p:nvSpPr>
        <p:spPr>
          <a:xfrm>
            <a:off x="5614450" y="1745782"/>
            <a:ext cx="1287379" cy="128737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02</a:t>
            </a:r>
            <a:endParaRPr lang="zh-CN" altLang="en-US"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grpSp>
        <p:nvGrpSpPr>
          <p:cNvPr id="2" name="直线"/>
          <p:cNvGrpSpPr/>
          <p:nvPr/>
        </p:nvGrpSpPr>
        <p:grpSpPr>
          <a:xfrm>
            <a:off x="2502569" y="3370543"/>
            <a:ext cx="7511143" cy="1374466"/>
            <a:chOff x="2502569" y="3370543"/>
            <a:chExt cx="7511143" cy="1374466"/>
          </a:xfrm>
        </p:grpSpPr>
        <p:cxnSp>
          <p:nvCxnSpPr>
            <p:cNvPr id="3" name="直接连接符 2"/>
            <p:cNvCxnSpPr/>
            <p:nvPr/>
          </p:nvCxnSpPr>
          <p:spPr>
            <a:xfrm>
              <a:off x="2502569" y="3370543"/>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2502569" y="4745009"/>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8" name="标题"/>
          <p:cNvSpPr txBox="1"/>
          <p:nvPr/>
        </p:nvSpPr>
        <p:spPr>
          <a:xfrm>
            <a:off x="-1890905" y="3707926"/>
            <a:ext cx="16515804" cy="830997"/>
          </a:xfrm>
          <a:prstGeom prst="rect">
            <a:avLst/>
          </a:prstGeom>
          <a:noFill/>
        </p:spPr>
        <p:txBody>
          <a:bodyPr wrap="square" rtlCol="0">
            <a:spAutoFit/>
          </a:bodyPr>
          <a:lstStyle/>
          <a:p>
            <a:pPr algn="ctr"/>
            <a:r>
              <a:rPr lang="zh-CN" altLang="en-US" sz="4800" dirty="0">
                <a:solidFill>
                  <a:schemeClr val="bg2">
                    <a:lumMod val="50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技术与可实现性</a:t>
            </a:r>
          </a:p>
        </p:txBody>
      </p:sp>
      <p:sp>
        <p:nvSpPr>
          <p:cNvPr id="16" name="副标题"/>
          <p:cNvSpPr txBox="1"/>
          <p:nvPr/>
        </p:nvSpPr>
        <p:spPr>
          <a:xfrm>
            <a:off x="4335722" y="4951096"/>
            <a:ext cx="4437085" cy="461665"/>
          </a:xfrm>
          <a:prstGeom prst="rect">
            <a:avLst/>
          </a:prstGeom>
          <a:noFill/>
        </p:spPr>
        <p:txBody>
          <a:bodyPr wrap="square" rtlCol="0">
            <a:spAutoFit/>
          </a:bodyPr>
          <a:lstStyle/>
          <a:p>
            <a:r>
              <a:rPr lang="en-US" altLang="zh-CN"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a:t>
            </a:r>
            <a:r>
              <a:rPr lang="zh-CN" altLang="en-US"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基于安卓的文字识别</a:t>
            </a:r>
            <a:r>
              <a:rPr lang="en-US" altLang="zh-CN"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(OCR)</a:t>
            </a:r>
            <a:endParaRPr lang="zh-CN" altLang="en-US"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endParaRPr>
          </a:p>
        </p:txBody>
      </p:sp>
      <p:grpSp>
        <p:nvGrpSpPr>
          <p:cNvPr id="4" name="箭头"/>
          <p:cNvGrpSpPr/>
          <p:nvPr/>
        </p:nvGrpSpPr>
        <p:grpSpPr>
          <a:xfrm>
            <a:off x="11023927" y="5985311"/>
            <a:ext cx="1136138" cy="556172"/>
            <a:chOff x="11023927" y="5985311"/>
            <a:chExt cx="1136138" cy="556172"/>
          </a:xfrm>
        </p:grpSpPr>
        <p:pic>
          <p:nvPicPr>
            <p:cNvPr id="24" name="图片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7547" y="5997844"/>
              <a:ext cx="882518" cy="543639"/>
            </a:xfrm>
            <a:prstGeom prst="rect">
              <a:avLst/>
            </a:prstGeom>
          </p:spPr>
        </p:pic>
        <p:pic>
          <p:nvPicPr>
            <p:cNvPr id="25" name="图片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23927" y="5985311"/>
              <a:ext cx="882518" cy="543639"/>
            </a:xfrm>
            <a:prstGeom prst="rect">
              <a:avLst/>
            </a:prstGeom>
          </p:spPr>
        </p:pic>
      </p:grpSp>
    </p:spTree>
    <p:extLst>
      <p:ext uri="{BB962C8B-B14F-4D97-AF65-F5344CB8AC3E}">
        <p14:creationId xmlns:p14="http://schemas.microsoft.com/office/powerpoint/2010/main" val="2596710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538985"/>
            <a:ext cx="12279086" cy="3795118"/>
          </a:xfrm>
          <a:prstGeom prst="rect">
            <a:avLst/>
          </a:prstGeom>
        </p:spPr>
      </p:pic>
      <p:sp>
        <p:nvSpPr>
          <p:cNvPr id="8" name="白框"/>
          <p:cNvSpPr/>
          <p:nvPr/>
        </p:nvSpPr>
        <p:spPr>
          <a:xfrm>
            <a:off x="0" y="0"/>
            <a:ext cx="12192000" cy="1070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大标题"/>
          <p:cNvSpPr txBox="1"/>
          <p:nvPr/>
        </p:nvSpPr>
        <p:spPr>
          <a:xfrm>
            <a:off x="491979" y="188268"/>
            <a:ext cx="9946667" cy="584775"/>
          </a:xfrm>
          <a:prstGeom prst="rect">
            <a:avLst/>
          </a:prstGeom>
          <a:noFill/>
        </p:spPr>
        <p:txBody>
          <a:bodyPr wrap="square" rtlCol="0">
            <a:spAutoFit/>
          </a:bodyPr>
          <a:lstStyle/>
          <a:p>
            <a:pPr algn="just"/>
            <a:r>
              <a:rPr lang="en-US" altLang="zh-CN"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OCR(Optical Character Recognition)</a:t>
            </a:r>
            <a:r>
              <a:rPr lang="zh-CN" altLang="en-US" sz="3200" dirty="0">
                <a:solidFill>
                  <a:schemeClr val="bg1">
                    <a:lumMod val="50000"/>
                  </a:schemeClr>
                </a:solidFill>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光学字符识别</a:t>
            </a:r>
          </a:p>
        </p:txBody>
      </p:sp>
      <p:sp>
        <p:nvSpPr>
          <p:cNvPr id="6" name="标题1"/>
          <p:cNvSpPr txBox="1"/>
          <p:nvPr/>
        </p:nvSpPr>
        <p:spPr>
          <a:xfrm>
            <a:off x="1481217" y="1352895"/>
            <a:ext cx="2322095" cy="523220"/>
          </a:xfrm>
          <a:prstGeom prst="rect">
            <a:avLst/>
          </a:prstGeom>
          <a:noFill/>
        </p:spPr>
        <p:txBody>
          <a:bodyPr wrap="square" rtlCol="0">
            <a:spAutoFit/>
          </a:bodyPr>
          <a:lstStyle/>
          <a:p>
            <a:r>
              <a:rPr lang="zh-CN" altLang="en-US" sz="2800" b="1" dirty="0">
                <a:solidFill>
                  <a:schemeClr val="tx1">
                    <a:lumMod val="95000"/>
                    <a:lumOff val="5000"/>
                  </a:schemeClr>
                </a:solidFill>
              </a:rPr>
              <a:t>定义与可用性</a:t>
            </a:r>
          </a:p>
        </p:txBody>
      </p:sp>
      <p:sp>
        <p:nvSpPr>
          <p:cNvPr id="7" name="文本框 1"/>
          <p:cNvSpPr txBox="1"/>
          <p:nvPr/>
        </p:nvSpPr>
        <p:spPr>
          <a:xfrm>
            <a:off x="491979" y="1912273"/>
            <a:ext cx="9340084" cy="2862322"/>
          </a:xfrm>
          <a:prstGeom prst="rect">
            <a:avLst/>
          </a:prstGeom>
          <a:noFill/>
        </p:spPr>
        <p:txBody>
          <a:bodyPr wrap="square" rtlCol="0">
            <a:spAutoFit/>
          </a:bodyPr>
          <a:lstStyle/>
          <a:p>
            <a:pPr algn="just"/>
            <a:r>
              <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rPr>
              <a:t>OCR</a:t>
            </a:r>
            <a:r>
              <a:rPr lang="zh-CN" altLang="en-US" sz="2000" dirty="0">
                <a:solidFill>
                  <a:schemeClr val="tx1">
                    <a:lumMod val="95000"/>
                    <a:lumOff val="5000"/>
                  </a:schemeClr>
                </a:solidFill>
                <a:latin typeface="微软雅黑 Light" panose="020B0502040204020203" pitchFamily="34" charset="-122"/>
                <a:ea typeface="微软雅黑 Light" panose="020B0502040204020203" pitchFamily="34" charset="-122"/>
              </a:rPr>
              <a:t>原本指电子设备通过检查暗、亮模式确定形状，后使用字符识别方法翻译为计算机文字的过程，能够应用于多种复杂场景。包括以下流程：</a:t>
            </a:r>
            <a:endPar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endPar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endPar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endPar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endPar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endPar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endParaRPr>
          </a:p>
          <a:p>
            <a:pPr algn="just"/>
            <a:r>
              <a:rPr lang="zh-CN" altLang="en-US" sz="2000" dirty="0">
                <a:solidFill>
                  <a:schemeClr val="tx1">
                    <a:lumMod val="95000"/>
                    <a:lumOff val="5000"/>
                  </a:schemeClr>
                </a:solidFill>
                <a:latin typeface="微软雅黑 Light" panose="020B0502040204020203" pitchFamily="34" charset="-122"/>
                <a:ea typeface="微软雅黑 Light" panose="020B0502040204020203" pitchFamily="34" charset="-122"/>
              </a:rPr>
              <a:t>在理想的状况下，</a:t>
            </a:r>
            <a:r>
              <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rPr>
              <a:t>OCR</a:t>
            </a:r>
            <a:r>
              <a:rPr lang="zh-CN" altLang="en-US" sz="2000" dirty="0">
                <a:solidFill>
                  <a:schemeClr val="tx1">
                    <a:lumMod val="95000"/>
                    <a:lumOff val="5000"/>
                  </a:schemeClr>
                </a:solidFill>
                <a:latin typeface="微软雅黑 Light" panose="020B0502040204020203" pitchFamily="34" charset="-122"/>
                <a:ea typeface="微软雅黑 Light" panose="020B0502040204020203" pitchFamily="34" charset="-122"/>
              </a:rPr>
              <a:t>能够准确识别出</a:t>
            </a:r>
            <a:r>
              <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rPr>
              <a:t>meme</a:t>
            </a:r>
            <a:r>
              <a:rPr lang="zh-CN" altLang="en-US" sz="2000" dirty="0">
                <a:solidFill>
                  <a:schemeClr val="tx1">
                    <a:lumMod val="95000"/>
                    <a:lumOff val="5000"/>
                  </a:schemeClr>
                </a:solidFill>
                <a:latin typeface="微软雅黑 Light" panose="020B0502040204020203" pitchFamily="34" charset="-122"/>
                <a:ea typeface="微软雅黑 Light" panose="020B0502040204020203" pitchFamily="34" charset="-122"/>
              </a:rPr>
              <a:t>图上带有的文字并建立对应关系等待用户索引。</a:t>
            </a:r>
            <a:endParaRPr lang="en-US" altLang="zh-CN" sz="2000" dirty="0">
              <a:solidFill>
                <a:schemeClr val="tx1">
                  <a:lumMod val="95000"/>
                  <a:lumOff val="5000"/>
                </a:schemeClr>
              </a:solidFill>
              <a:latin typeface="微软雅黑 Light" panose="020B0502040204020203" pitchFamily="34" charset="-122"/>
              <a:ea typeface="微软雅黑 Light" panose="020B0502040204020203" pitchFamily="34" charset="-122"/>
            </a:endParaRPr>
          </a:p>
        </p:txBody>
      </p:sp>
      <p:pic>
        <p:nvPicPr>
          <p:cNvPr id="4" name="图片 3">
            <a:extLst>
              <a:ext uri="{FF2B5EF4-FFF2-40B4-BE49-F238E27FC236}">
                <a16:creationId xmlns:a16="http://schemas.microsoft.com/office/drawing/2014/main" id="{D847083F-4CD9-4278-9615-31A4DA45A3CB}"/>
              </a:ext>
            </a:extLst>
          </p:cNvPr>
          <p:cNvPicPr>
            <a:picLocks noChangeAspect="1"/>
          </p:cNvPicPr>
          <p:nvPr/>
        </p:nvPicPr>
        <p:blipFill>
          <a:blip r:embed="rId4"/>
          <a:stretch>
            <a:fillRect/>
          </a:stretch>
        </p:blipFill>
        <p:spPr>
          <a:xfrm>
            <a:off x="1553143" y="2793598"/>
            <a:ext cx="9085714" cy="895238"/>
          </a:xfrm>
          <a:prstGeom prst="rect">
            <a:avLst/>
          </a:prstGeom>
        </p:spPr>
      </p:pic>
    </p:spTree>
    <p:extLst>
      <p:ext uri="{BB962C8B-B14F-4D97-AF65-F5344CB8AC3E}">
        <p14:creationId xmlns:p14="http://schemas.microsoft.com/office/powerpoint/2010/main" val="1709832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6"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538985"/>
            <a:ext cx="12279086" cy="3795118"/>
          </a:xfrm>
          <a:prstGeom prst="rect">
            <a:avLst/>
          </a:prstGeom>
        </p:spPr>
      </p:pic>
      <p:sp>
        <p:nvSpPr>
          <p:cNvPr id="8" name="白框"/>
          <p:cNvSpPr/>
          <p:nvPr/>
        </p:nvSpPr>
        <p:spPr>
          <a:xfrm>
            <a:off x="0" y="0"/>
            <a:ext cx="12192000" cy="1070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9" name="大标题"/>
          <p:cNvSpPr txBox="1"/>
          <p:nvPr/>
        </p:nvSpPr>
        <p:spPr>
          <a:xfrm>
            <a:off x="491979" y="188268"/>
            <a:ext cx="9946667" cy="58477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prstClr val="white">
                    <a:lumMod val="50000"/>
                  </a:prstClr>
                </a:solidFill>
                <a:effectLst/>
                <a:uLnTx/>
                <a:uFillTx/>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OCR(Optical Character Recognition)</a:t>
            </a:r>
            <a:r>
              <a:rPr kumimoji="0" lang="zh-CN" altLang="en-US" sz="3200" b="0" i="0" u="none" strike="noStrike" kern="1200" cap="none" spc="0" normalizeH="0" baseline="0" noProof="0" dirty="0">
                <a:ln>
                  <a:noFill/>
                </a:ln>
                <a:solidFill>
                  <a:prstClr val="white">
                    <a:lumMod val="50000"/>
                  </a:prstClr>
                </a:solidFill>
                <a:effectLst/>
                <a:uLnTx/>
                <a:uFillTx/>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光学字符识别</a:t>
            </a:r>
          </a:p>
        </p:txBody>
      </p:sp>
      <p:sp>
        <p:nvSpPr>
          <p:cNvPr id="6" name="标题1"/>
          <p:cNvSpPr txBox="1"/>
          <p:nvPr/>
        </p:nvSpPr>
        <p:spPr>
          <a:xfrm>
            <a:off x="800312" y="1265558"/>
            <a:ext cx="2322095"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lumMod val="95000"/>
                    <a:lumOff val="5000"/>
                  </a:prstClr>
                </a:solidFill>
                <a:effectLst/>
                <a:uLnTx/>
                <a:uFillTx/>
                <a:latin typeface="等线" panose="020F0502020204030204"/>
                <a:ea typeface="等线" panose="02010600030101010101" pitchFamily="2" charset="-122"/>
                <a:cs typeface="+mn-cs"/>
              </a:rPr>
              <a:t>应用示例：</a:t>
            </a:r>
          </a:p>
        </p:txBody>
      </p:sp>
      <p:pic>
        <p:nvPicPr>
          <p:cNvPr id="3" name="图片 2">
            <a:extLst>
              <a:ext uri="{FF2B5EF4-FFF2-40B4-BE49-F238E27FC236}">
                <a16:creationId xmlns:a16="http://schemas.microsoft.com/office/drawing/2014/main" id="{E4BDA654-0F52-428E-B48C-D2495DA259E5}"/>
              </a:ext>
            </a:extLst>
          </p:cNvPr>
          <p:cNvPicPr>
            <a:picLocks noChangeAspect="1"/>
          </p:cNvPicPr>
          <p:nvPr/>
        </p:nvPicPr>
        <p:blipFill>
          <a:blip r:embed="rId4"/>
          <a:stretch>
            <a:fillRect/>
          </a:stretch>
        </p:blipFill>
        <p:spPr>
          <a:xfrm>
            <a:off x="800312" y="2191639"/>
            <a:ext cx="4552950" cy="4305300"/>
          </a:xfrm>
          <a:prstGeom prst="rect">
            <a:avLst/>
          </a:prstGeom>
        </p:spPr>
      </p:pic>
      <p:sp>
        <p:nvSpPr>
          <p:cNvPr id="5" name="矩形 4">
            <a:extLst>
              <a:ext uri="{FF2B5EF4-FFF2-40B4-BE49-F238E27FC236}">
                <a16:creationId xmlns:a16="http://schemas.microsoft.com/office/drawing/2014/main" id="{54A5A098-99BB-440C-9373-4733EED03052}"/>
              </a:ext>
            </a:extLst>
          </p:cNvPr>
          <p:cNvSpPr/>
          <p:nvPr/>
        </p:nvSpPr>
        <p:spPr>
          <a:xfrm>
            <a:off x="1207247" y="2055138"/>
            <a:ext cx="3808373" cy="1289100"/>
          </a:xfrm>
          <a:prstGeom prst="rect">
            <a:avLst/>
          </a:prstGeom>
          <a:noFill/>
          <a:ln w="28575">
            <a:prstDash val="sysDot"/>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cxnSp>
        <p:nvCxnSpPr>
          <p:cNvPr id="11" name="直接箭头连接符 10">
            <a:extLst>
              <a:ext uri="{FF2B5EF4-FFF2-40B4-BE49-F238E27FC236}">
                <a16:creationId xmlns:a16="http://schemas.microsoft.com/office/drawing/2014/main" id="{733E7CB1-5D62-4640-A87F-790E799A7C3D}"/>
              </a:ext>
            </a:extLst>
          </p:cNvPr>
          <p:cNvCxnSpPr>
            <a:stCxn id="5" idx="3"/>
          </p:cNvCxnSpPr>
          <p:nvPr/>
        </p:nvCxnSpPr>
        <p:spPr>
          <a:xfrm>
            <a:off x="5015620" y="2699688"/>
            <a:ext cx="1729212" cy="213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CEE5BFE0-305D-472A-83D9-DFB964FF302A}"/>
              </a:ext>
            </a:extLst>
          </p:cNvPr>
          <p:cNvSpPr txBox="1"/>
          <p:nvPr/>
        </p:nvSpPr>
        <p:spPr>
          <a:xfrm>
            <a:off x="6838740" y="2515022"/>
            <a:ext cx="4015843" cy="369332"/>
          </a:xfrm>
          <a:prstGeom prst="rect">
            <a:avLst/>
          </a:prstGeom>
          <a:noFill/>
        </p:spPr>
        <p:txBody>
          <a:bodyPr wrap="none" rtlCol="0">
            <a:spAutoFit/>
          </a:bodyPr>
          <a:lstStyle/>
          <a:p>
            <a:r>
              <a:rPr lang="zh-CN" altLang="en-US" dirty="0"/>
              <a:t>“军用机发明于</a:t>
            </a:r>
            <a:r>
              <a:rPr lang="en-US" altLang="zh-CN" dirty="0"/>
              <a:t>1909</a:t>
            </a:r>
            <a:r>
              <a:rPr lang="zh-CN" altLang="en-US" dirty="0"/>
              <a:t>年”</a:t>
            </a:r>
            <a:r>
              <a:rPr lang="en-US" altLang="zh-CN" dirty="0"/>
              <a:t>+1908</a:t>
            </a:r>
            <a:r>
              <a:rPr lang="zh-CN" altLang="en-US" dirty="0"/>
              <a:t>年的军队</a:t>
            </a:r>
          </a:p>
        </p:txBody>
      </p:sp>
      <p:sp>
        <p:nvSpPr>
          <p:cNvPr id="13" name="文本框 12">
            <a:extLst>
              <a:ext uri="{FF2B5EF4-FFF2-40B4-BE49-F238E27FC236}">
                <a16:creationId xmlns:a16="http://schemas.microsoft.com/office/drawing/2014/main" id="{99898170-8CA3-40CA-A10A-D5D88E4EC0F3}"/>
              </a:ext>
            </a:extLst>
          </p:cNvPr>
          <p:cNvSpPr txBox="1"/>
          <p:nvPr/>
        </p:nvSpPr>
        <p:spPr>
          <a:xfrm>
            <a:off x="6838740" y="2145690"/>
            <a:ext cx="1338828" cy="369332"/>
          </a:xfrm>
          <a:prstGeom prst="rect">
            <a:avLst/>
          </a:prstGeom>
          <a:noFill/>
        </p:spPr>
        <p:txBody>
          <a:bodyPr wrap="none" rtlCol="0">
            <a:spAutoFit/>
          </a:bodyPr>
          <a:lstStyle/>
          <a:p>
            <a:r>
              <a:rPr lang="zh-CN" altLang="en-US" dirty="0"/>
              <a:t>识别结果：</a:t>
            </a:r>
          </a:p>
        </p:txBody>
      </p:sp>
      <p:cxnSp>
        <p:nvCxnSpPr>
          <p:cNvPr id="15" name="直接箭头连接符 14">
            <a:extLst>
              <a:ext uri="{FF2B5EF4-FFF2-40B4-BE49-F238E27FC236}">
                <a16:creationId xmlns:a16="http://schemas.microsoft.com/office/drawing/2014/main" id="{FC501DAF-2B69-45F7-8899-0D94A7DDE2BF}"/>
              </a:ext>
            </a:extLst>
          </p:cNvPr>
          <p:cNvCxnSpPr>
            <a:stCxn id="12" idx="2"/>
          </p:cNvCxnSpPr>
          <p:nvPr/>
        </p:nvCxnSpPr>
        <p:spPr>
          <a:xfrm flipH="1">
            <a:off x="8846661" y="2884354"/>
            <a:ext cx="1" cy="11082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流程图: 磁盘 15">
            <a:extLst>
              <a:ext uri="{FF2B5EF4-FFF2-40B4-BE49-F238E27FC236}">
                <a16:creationId xmlns:a16="http://schemas.microsoft.com/office/drawing/2014/main" id="{6A61760D-364E-4314-8C55-8FB90665ACFA}"/>
              </a:ext>
            </a:extLst>
          </p:cNvPr>
          <p:cNvSpPr/>
          <p:nvPr/>
        </p:nvSpPr>
        <p:spPr>
          <a:xfrm>
            <a:off x="8285346" y="4095741"/>
            <a:ext cx="1122630" cy="675278"/>
          </a:xfrm>
          <a:prstGeom prst="flowChartMagneticDisk">
            <a:avLst/>
          </a:prstGeom>
          <a:solidFill>
            <a:schemeClr val="bg2">
              <a:lumMod val="2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dirty="0"/>
              <a:t>数据库</a:t>
            </a:r>
          </a:p>
        </p:txBody>
      </p:sp>
      <p:cxnSp>
        <p:nvCxnSpPr>
          <p:cNvPr id="18" name="直接箭头连接符 17">
            <a:extLst>
              <a:ext uri="{FF2B5EF4-FFF2-40B4-BE49-F238E27FC236}">
                <a16:creationId xmlns:a16="http://schemas.microsoft.com/office/drawing/2014/main" id="{8CA28DA9-D2DB-44D7-8792-DAD1ED599F8E}"/>
              </a:ext>
            </a:extLst>
          </p:cNvPr>
          <p:cNvCxnSpPr>
            <a:stCxn id="3" idx="3"/>
          </p:cNvCxnSpPr>
          <p:nvPr/>
        </p:nvCxnSpPr>
        <p:spPr>
          <a:xfrm>
            <a:off x="5353262" y="4344289"/>
            <a:ext cx="293208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 name="文本框 18">
            <a:extLst>
              <a:ext uri="{FF2B5EF4-FFF2-40B4-BE49-F238E27FC236}">
                <a16:creationId xmlns:a16="http://schemas.microsoft.com/office/drawing/2014/main" id="{4B1685F8-A02F-4847-A5E0-612180659D33}"/>
              </a:ext>
            </a:extLst>
          </p:cNvPr>
          <p:cNvSpPr txBox="1"/>
          <p:nvPr/>
        </p:nvSpPr>
        <p:spPr>
          <a:xfrm>
            <a:off x="8846661" y="3169653"/>
            <a:ext cx="1338828" cy="369332"/>
          </a:xfrm>
          <a:prstGeom prst="rect">
            <a:avLst/>
          </a:prstGeom>
          <a:noFill/>
        </p:spPr>
        <p:txBody>
          <a:bodyPr wrap="none" rtlCol="0">
            <a:spAutoFit/>
          </a:bodyPr>
          <a:lstStyle/>
          <a:p>
            <a:r>
              <a:rPr lang="zh-CN" altLang="en-US" dirty="0"/>
              <a:t>纯文本内容</a:t>
            </a:r>
          </a:p>
        </p:txBody>
      </p:sp>
      <p:sp>
        <p:nvSpPr>
          <p:cNvPr id="20" name="文本框 19">
            <a:extLst>
              <a:ext uri="{FF2B5EF4-FFF2-40B4-BE49-F238E27FC236}">
                <a16:creationId xmlns:a16="http://schemas.microsoft.com/office/drawing/2014/main" id="{B9BDC91D-0582-4F52-9BB3-D74360A1FFE8}"/>
              </a:ext>
            </a:extLst>
          </p:cNvPr>
          <p:cNvSpPr txBox="1"/>
          <p:nvPr/>
        </p:nvSpPr>
        <p:spPr>
          <a:xfrm>
            <a:off x="6265306" y="3992578"/>
            <a:ext cx="1107996" cy="369332"/>
          </a:xfrm>
          <a:prstGeom prst="rect">
            <a:avLst/>
          </a:prstGeom>
          <a:noFill/>
        </p:spPr>
        <p:txBody>
          <a:bodyPr wrap="none" rtlCol="0">
            <a:spAutoFit/>
          </a:bodyPr>
          <a:lstStyle/>
          <a:p>
            <a:r>
              <a:rPr lang="zh-CN" altLang="en-US" dirty="0"/>
              <a:t>图片地址</a:t>
            </a:r>
          </a:p>
        </p:txBody>
      </p:sp>
      <p:sp>
        <p:nvSpPr>
          <p:cNvPr id="22" name="流程图: 过程 21">
            <a:extLst>
              <a:ext uri="{FF2B5EF4-FFF2-40B4-BE49-F238E27FC236}">
                <a16:creationId xmlns:a16="http://schemas.microsoft.com/office/drawing/2014/main" id="{18FCBD61-5794-40BC-83B1-35FA9B66ADAF}"/>
              </a:ext>
            </a:extLst>
          </p:cNvPr>
          <p:cNvSpPr/>
          <p:nvPr/>
        </p:nvSpPr>
        <p:spPr>
          <a:xfrm>
            <a:off x="8285346" y="6283104"/>
            <a:ext cx="1122630" cy="574895"/>
          </a:xfrm>
          <a:prstGeom prst="flowChart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dirty="0"/>
              <a:t>用户</a:t>
            </a:r>
          </a:p>
        </p:txBody>
      </p:sp>
      <p:cxnSp>
        <p:nvCxnSpPr>
          <p:cNvPr id="24" name="直接箭头连接符 23">
            <a:extLst>
              <a:ext uri="{FF2B5EF4-FFF2-40B4-BE49-F238E27FC236}">
                <a16:creationId xmlns:a16="http://schemas.microsoft.com/office/drawing/2014/main" id="{06688B4E-6D51-42AF-8D51-753964F12785}"/>
              </a:ext>
            </a:extLst>
          </p:cNvPr>
          <p:cNvCxnSpPr/>
          <p:nvPr/>
        </p:nvCxnSpPr>
        <p:spPr>
          <a:xfrm flipV="1">
            <a:off x="8618899" y="4742030"/>
            <a:ext cx="0" cy="154107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25" name="文本框 24">
            <a:extLst>
              <a:ext uri="{FF2B5EF4-FFF2-40B4-BE49-F238E27FC236}">
                <a16:creationId xmlns:a16="http://schemas.microsoft.com/office/drawing/2014/main" id="{B67B7997-8B27-4208-9C13-DEAC4DF9422C}"/>
              </a:ext>
            </a:extLst>
          </p:cNvPr>
          <p:cNvSpPr txBox="1"/>
          <p:nvPr/>
        </p:nvSpPr>
        <p:spPr>
          <a:xfrm>
            <a:off x="7044993" y="5441004"/>
            <a:ext cx="1569660" cy="369332"/>
          </a:xfrm>
          <a:prstGeom prst="rect">
            <a:avLst/>
          </a:prstGeom>
          <a:noFill/>
        </p:spPr>
        <p:txBody>
          <a:bodyPr wrap="none" rtlCol="0">
            <a:spAutoFit/>
          </a:bodyPr>
          <a:lstStyle/>
          <a:p>
            <a:r>
              <a:rPr lang="zh-CN" altLang="en-US" dirty="0">
                <a:solidFill>
                  <a:srgbClr val="FF0000"/>
                </a:solidFill>
              </a:rPr>
              <a:t>纯文本关键词</a:t>
            </a:r>
          </a:p>
        </p:txBody>
      </p:sp>
      <p:cxnSp>
        <p:nvCxnSpPr>
          <p:cNvPr id="31" name="直接箭头连接符 30">
            <a:extLst>
              <a:ext uri="{FF2B5EF4-FFF2-40B4-BE49-F238E27FC236}">
                <a16:creationId xmlns:a16="http://schemas.microsoft.com/office/drawing/2014/main" id="{C949289B-93AF-4693-9F8D-F78B52F69077}"/>
              </a:ext>
            </a:extLst>
          </p:cNvPr>
          <p:cNvCxnSpPr/>
          <p:nvPr/>
        </p:nvCxnSpPr>
        <p:spPr>
          <a:xfrm>
            <a:off x="9062519" y="4771019"/>
            <a:ext cx="0" cy="151208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32" name="文本框 31">
            <a:extLst>
              <a:ext uri="{FF2B5EF4-FFF2-40B4-BE49-F238E27FC236}">
                <a16:creationId xmlns:a16="http://schemas.microsoft.com/office/drawing/2014/main" id="{7981487F-661B-48EA-8365-8E51BBE66BD4}"/>
              </a:ext>
            </a:extLst>
          </p:cNvPr>
          <p:cNvSpPr txBox="1"/>
          <p:nvPr/>
        </p:nvSpPr>
        <p:spPr>
          <a:xfrm>
            <a:off x="9062519" y="5436544"/>
            <a:ext cx="646331" cy="369332"/>
          </a:xfrm>
          <a:prstGeom prst="rect">
            <a:avLst/>
          </a:prstGeom>
          <a:noFill/>
        </p:spPr>
        <p:txBody>
          <a:bodyPr wrap="none" rtlCol="0">
            <a:spAutoFit/>
          </a:bodyPr>
          <a:lstStyle/>
          <a:p>
            <a:r>
              <a:rPr lang="zh-CN" altLang="en-US" dirty="0">
                <a:solidFill>
                  <a:srgbClr val="FF0000"/>
                </a:solidFill>
              </a:rPr>
              <a:t>图片</a:t>
            </a:r>
          </a:p>
        </p:txBody>
      </p:sp>
    </p:spTree>
    <p:extLst>
      <p:ext uri="{BB962C8B-B14F-4D97-AF65-F5344CB8AC3E}">
        <p14:creationId xmlns:p14="http://schemas.microsoft.com/office/powerpoint/2010/main" val="2968871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0">
              <a:schemeClr val="bg1"/>
            </a:gs>
            <a:gs pos="0">
              <a:schemeClr val="bg1"/>
            </a:gs>
            <a:gs pos="100000">
              <a:schemeClr val="accent1">
                <a:lumMod val="30000"/>
                <a:lumOff val="70000"/>
              </a:schemeClr>
            </a:gs>
          </a:gsLst>
          <a:lin ang="10800000" scaled="1"/>
          <a:tileRect/>
        </a:gradFill>
        <a:effectLst/>
      </p:bgPr>
    </p:bg>
    <p:spTree>
      <p:nvGrpSpPr>
        <p:cNvPr id="1" name=""/>
        <p:cNvGrpSpPr/>
        <p:nvPr/>
      </p:nvGrpSpPr>
      <p:grpSpPr>
        <a:xfrm>
          <a:off x="0" y="0"/>
          <a:ext cx="0" cy="0"/>
          <a:chOff x="0" y="0"/>
          <a:chExt cx="0" cy="0"/>
        </a:xfrm>
      </p:grpSpPr>
      <p:pic>
        <p:nvPicPr>
          <p:cNvPr id="21" name="图书馆"/>
          <p:cNvPicPr>
            <a:picLocks noChangeAspect="1"/>
          </p:cNvPicPr>
          <p:nvPr/>
        </p:nvPicPr>
        <p:blipFill>
          <a:blip r:embed="rId2">
            <a:lum bright="70000" contrast="-70000"/>
            <a:extLst>
              <a:ext uri="{BEBA8EAE-BF5A-486C-A8C5-ECC9F3942E4B}">
                <a14:imgProps xmlns:a14="http://schemas.microsoft.com/office/drawing/2010/main">
                  <a14:imgLayer r:embed="rId3">
                    <a14:imgEffect>
                      <a14:artisticCrisscrossEtching/>
                    </a14:imgEffect>
                    <a14:imgEffect>
                      <a14:saturation sat="0"/>
                    </a14:imgEffect>
                  </a14:imgLayer>
                </a14:imgProps>
              </a:ext>
              <a:ext uri="{28A0092B-C50C-407E-A947-70E740481C1C}">
                <a14:useLocalDpi xmlns:a14="http://schemas.microsoft.com/office/drawing/2010/main" val="0"/>
              </a:ext>
            </a:extLst>
          </a:blip>
          <a:stretch>
            <a:fillRect/>
          </a:stretch>
        </p:blipFill>
        <p:spPr>
          <a:xfrm>
            <a:off x="-87086" y="3370543"/>
            <a:ext cx="12279086" cy="3795118"/>
          </a:xfrm>
          <a:prstGeom prst="rect">
            <a:avLst/>
          </a:prstGeom>
        </p:spPr>
      </p:pic>
      <p:sp>
        <p:nvSpPr>
          <p:cNvPr id="5" name="椭圆 4"/>
          <p:cNvSpPr/>
          <p:nvPr/>
        </p:nvSpPr>
        <p:spPr>
          <a:xfrm>
            <a:off x="5614450" y="1745782"/>
            <a:ext cx="1287379" cy="128737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rPr>
              <a:t>03</a:t>
            </a:r>
            <a:endParaRPr lang="zh-CN" altLang="en-US" sz="4400" dirty="0">
              <a:latin typeface="阿里巴巴普惠体 2.0 105 Heavy" panose="00020600040101010101" pitchFamily="18" charset="-122"/>
              <a:ea typeface="阿里巴巴普惠体 2.0 105 Heavy" panose="00020600040101010101" pitchFamily="18" charset="-122"/>
              <a:cs typeface="阿里巴巴普惠体 2.0 105 Heavy" panose="00020600040101010101" pitchFamily="18" charset="-122"/>
            </a:endParaRPr>
          </a:p>
        </p:txBody>
      </p:sp>
      <p:grpSp>
        <p:nvGrpSpPr>
          <p:cNvPr id="2" name="直线"/>
          <p:cNvGrpSpPr/>
          <p:nvPr/>
        </p:nvGrpSpPr>
        <p:grpSpPr>
          <a:xfrm>
            <a:off x="2502569" y="3370543"/>
            <a:ext cx="7511143" cy="1374466"/>
            <a:chOff x="2502569" y="3370543"/>
            <a:chExt cx="7511143" cy="1374466"/>
          </a:xfrm>
        </p:grpSpPr>
        <p:cxnSp>
          <p:nvCxnSpPr>
            <p:cNvPr id="3" name="直接连接符 2"/>
            <p:cNvCxnSpPr/>
            <p:nvPr/>
          </p:nvCxnSpPr>
          <p:spPr>
            <a:xfrm>
              <a:off x="2502569" y="3370543"/>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2502569" y="4745009"/>
              <a:ext cx="7511143" cy="0"/>
            </a:xfrm>
            <a:prstGeom prst="line">
              <a:avLst/>
            </a:prstGeom>
            <a:ln w="190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sp>
        <p:nvSpPr>
          <p:cNvPr id="8" name="标题"/>
          <p:cNvSpPr txBox="1"/>
          <p:nvPr/>
        </p:nvSpPr>
        <p:spPr>
          <a:xfrm>
            <a:off x="-1890905" y="3707926"/>
            <a:ext cx="16515804" cy="830997"/>
          </a:xfrm>
          <a:prstGeom prst="rect">
            <a:avLst/>
          </a:prstGeom>
          <a:noFill/>
        </p:spPr>
        <p:txBody>
          <a:bodyPr wrap="square" rtlCol="0">
            <a:spAutoFit/>
          </a:bodyPr>
          <a:lstStyle/>
          <a:p>
            <a:pPr algn="ctr"/>
            <a:r>
              <a:rPr lang="zh-CN" altLang="en-US" sz="4800" dirty="0">
                <a:solidFill>
                  <a:schemeClr val="bg2">
                    <a:lumMod val="50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用户界面与使用体验</a:t>
            </a:r>
          </a:p>
        </p:txBody>
      </p:sp>
      <p:sp>
        <p:nvSpPr>
          <p:cNvPr id="16" name="副标题"/>
          <p:cNvSpPr txBox="1"/>
          <p:nvPr/>
        </p:nvSpPr>
        <p:spPr>
          <a:xfrm>
            <a:off x="4335723" y="4951096"/>
            <a:ext cx="5496340" cy="461665"/>
          </a:xfrm>
          <a:prstGeom prst="rect">
            <a:avLst/>
          </a:prstGeom>
          <a:noFill/>
        </p:spPr>
        <p:txBody>
          <a:bodyPr wrap="square" rtlCol="0">
            <a:spAutoFit/>
          </a:bodyPr>
          <a:lstStyle/>
          <a:p>
            <a:r>
              <a:rPr lang="en-US" altLang="zh-CN"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a:t>
            </a:r>
            <a:r>
              <a:rPr lang="zh-CN" altLang="en-US" sz="2400" dirty="0">
                <a:solidFill>
                  <a:schemeClr val="bg2">
                    <a:lumMod val="75000"/>
                  </a:schemeClr>
                </a:solidFill>
                <a:latin typeface="阿里巴巴普惠体 B" panose="00020600040101010101" pitchFamily="18" charset="-122"/>
                <a:ea typeface="阿里巴巴普惠体 B" panose="00020600040101010101" pitchFamily="18" charset="-122"/>
                <a:cs typeface="阿里巴巴普惠体 B" panose="00020600040101010101" pitchFamily="18" charset="-122"/>
              </a:rPr>
              <a:t>简洁的用户界面与简单的索引操作</a:t>
            </a:r>
          </a:p>
        </p:txBody>
      </p:sp>
      <p:grpSp>
        <p:nvGrpSpPr>
          <p:cNvPr id="4" name="箭头"/>
          <p:cNvGrpSpPr/>
          <p:nvPr/>
        </p:nvGrpSpPr>
        <p:grpSpPr>
          <a:xfrm>
            <a:off x="11023927" y="5985311"/>
            <a:ext cx="1136138" cy="556172"/>
            <a:chOff x="11023927" y="5985311"/>
            <a:chExt cx="1136138" cy="556172"/>
          </a:xfrm>
        </p:grpSpPr>
        <p:pic>
          <p:nvPicPr>
            <p:cNvPr id="24" name="图片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77547" y="5997844"/>
              <a:ext cx="882518" cy="543639"/>
            </a:xfrm>
            <a:prstGeom prst="rect">
              <a:avLst/>
            </a:prstGeom>
          </p:spPr>
        </p:pic>
        <p:pic>
          <p:nvPicPr>
            <p:cNvPr id="25" name="图片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23927" y="5985311"/>
              <a:ext cx="882518" cy="543639"/>
            </a:xfrm>
            <a:prstGeom prst="rect">
              <a:avLst/>
            </a:prstGeom>
          </p:spPr>
        </p:pic>
      </p:grpSp>
    </p:spTree>
    <p:extLst>
      <p:ext uri="{BB962C8B-B14F-4D97-AF65-F5344CB8AC3E}">
        <p14:creationId xmlns:p14="http://schemas.microsoft.com/office/powerpoint/2010/main" val="2545050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p:bldP spid="16"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3028</TotalTime>
  <Words>539</Words>
  <Application>Microsoft Office PowerPoint</Application>
  <PresentationFormat>宽屏</PresentationFormat>
  <Paragraphs>93</Paragraphs>
  <Slides>15</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15</vt:i4>
      </vt:variant>
    </vt:vector>
  </HeadingPairs>
  <TitlesOfParts>
    <vt:vector size="22" baseType="lpstr">
      <vt:lpstr>阿里巴巴普惠体 B</vt:lpstr>
      <vt:lpstr>阿里巴巴普惠体 2.0 105 Heavy</vt:lpstr>
      <vt:lpstr>微软雅黑 Light</vt: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黄子洋</dc:creator>
  <cp:lastModifiedBy>性感伯爵</cp:lastModifiedBy>
  <cp:revision>60</cp:revision>
  <dcterms:created xsi:type="dcterms:W3CDTF">2023-10-12T05:53:06Z</dcterms:created>
  <dcterms:modified xsi:type="dcterms:W3CDTF">2024-10-08T05:54:08Z</dcterms:modified>
</cp:coreProperties>
</file>

<file path=docProps/thumbnail.jpeg>
</file>